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58" r:id="rId5"/>
    <p:sldId id="269" r:id="rId6"/>
    <p:sldId id="286" r:id="rId7"/>
    <p:sldId id="270" r:id="rId8"/>
    <p:sldId id="259" r:id="rId9"/>
    <p:sldId id="260" r:id="rId10"/>
    <p:sldId id="261" r:id="rId11"/>
    <p:sldId id="262" r:id="rId12"/>
    <p:sldId id="264" r:id="rId13"/>
    <p:sldId id="265" r:id="rId14"/>
    <p:sldId id="266" r:id="rId15"/>
    <p:sldId id="272" r:id="rId16"/>
    <p:sldId id="268" r:id="rId17"/>
    <p:sldId id="284" r:id="rId18"/>
    <p:sldId id="285" r:id="rId19"/>
    <p:sldId id="275" r:id="rId20"/>
    <p:sldId id="276" r:id="rId21"/>
    <p:sldId id="278" r:id="rId22"/>
    <p:sldId id="277" r:id="rId23"/>
    <p:sldId id="279"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70BFBB0-2155-424D-8F88-9C6643E5F217}" type="datetimeFigureOut">
              <a:rPr lang="en-CA" smtClean="0"/>
              <a:t>07/08/2021</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354916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221385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104119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C778094-E2BC-4853-B835-323B611FB844}"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588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253477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0BFBB0-2155-424D-8F88-9C6643E5F217}" type="datetimeFigureOut">
              <a:rPr lang="en-CA" smtClean="0"/>
              <a:t>07/08/2021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136467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0BFBB0-2155-424D-8F88-9C6643E5F217}" type="datetimeFigureOut">
              <a:rPr lang="en-CA" smtClean="0"/>
              <a:t>07/08/2021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334882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BFBB0-2155-424D-8F88-9C6643E5F217}" type="datetimeFigureOut">
              <a:rPr lang="en-CA" smtClean="0"/>
              <a:t>07/08/2021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326841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70BFBB0-2155-424D-8F88-9C6643E5F217}" type="datetimeFigureOut">
              <a:rPr lang="en-CA" smtClean="0"/>
              <a:t>07/08/2021</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80503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BFBB0-2155-424D-8F88-9C6643E5F217}" type="datetimeFigureOut">
              <a:rPr lang="en-CA" smtClean="0"/>
              <a:t>07/08/2021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200682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70BFBB0-2155-424D-8F88-9C6643E5F217}" type="datetimeFigureOut">
              <a:rPr lang="en-CA" smtClean="0"/>
              <a:t>07/08/2021</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82585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31917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BFBB0-2155-424D-8F88-9C6643E5F217}" type="datetimeFigureOut">
              <a:rPr lang="en-CA" smtClean="0"/>
              <a:t>07/08/2021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177745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BFBB0-2155-424D-8F88-9C6643E5F217}" type="datetimeFigureOut">
              <a:rPr lang="en-CA" smtClean="0"/>
              <a:t>07/08/2021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171927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FBB0-2155-424D-8F88-9C6643E5F217}" type="datetimeFigureOut">
              <a:rPr lang="en-CA" smtClean="0"/>
              <a:t>07/08/2021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364962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298151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BFBB0-2155-424D-8F88-9C6643E5F217}" type="datetimeFigureOut">
              <a:rPr lang="en-CA" smtClean="0"/>
              <a:t>07/08/2021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C778094-E2BC-4853-B835-323B611FB844}" type="slidenum">
              <a:rPr lang="en-CA" smtClean="0"/>
              <a:t>‹#›</a:t>
            </a:fld>
            <a:endParaRPr lang="en-CA"/>
          </a:p>
        </p:txBody>
      </p:sp>
    </p:spTree>
    <p:extLst>
      <p:ext uri="{BB962C8B-B14F-4D97-AF65-F5344CB8AC3E}">
        <p14:creationId xmlns:p14="http://schemas.microsoft.com/office/powerpoint/2010/main" val="25253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0BFBB0-2155-424D-8F88-9C6643E5F217}" type="datetimeFigureOut">
              <a:rPr lang="en-CA" smtClean="0"/>
              <a:t>07/08/2021</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778094-E2BC-4853-B835-323B611FB844}" type="slidenum">
              <a:rPr lang="en-CA" smtClean="0"/>
              <a:t>‹#›</a:t>
            </a:fld>
            <a:endParaRPr lang="en-CA"/>
          </a:p>
        </p:txBody>
      </p:sp>
    </p:spTree>
    <p:extLst>
      <p:ext uri="{BB962C8B-B14F-4D97-AF65-F5344CB8AC3E}">
        <p14:creationId xmlns:p14="http://schemas.microsoft.com/office/powerpoint/2010/main" val="32473524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16/b978-012762533-1/5001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DB25-261F-4E92-8979-19A4E570250D}"/>
              </a:ext>
            </a:extLst>
          </p:cNvPr>
          <p:cNvSpPr>
            <a:spLocks noGrp="1"/>
          </p:cNvSpPr>
          <p:nvPr>
            <p:ph type="ctrTitle"/>
          </p:nvPr>
        </p:nvSpPr>
        <p:spPr/>
        <p:txBody>
          <a:bodyPr/>
          <a:lstStyle/>
          <a:p>
            <a:r>
              <a:rPr lang="en-CA" dirty="0"/>
              <a:t>Case 21: Characters: Mika &amp; Adam </a:t>
            </a:r>
          </a:p>
        </p:txBody>
      </p:sp>
      <p:sp>
        <p:nvSpPr>
          <p:cNvPr id="3" name="Subtitle 2">
            <a:extLst>
              <a:ext uri="{FF2B5EF4-FFF2-40B4-BE49-F238E27FC236}">
                <a16:creationId xmlns:a16="http://schemas.microsoft.com/office/drawing/2014/main" id="{ADC89FAE-7AC8-45CD-8291-122451589233}"/>
              </a:ext>
            </a:extLst>
          </p:cNvPr>
          <p:cNvSpPr>
            <a:spLocks noGrp="1"/>
          </p:cNvSpPr>
          <p:nvPr>
            <p:ph type="subTitle" idx="1"/>
          </p:nvPr>
        </p:nvSpPr>
        <p:spPr/>
        <p:txBody>
          <a:bodyPr/>
          <a:lstStyle/>
          <a:p>
            <a:r>
              <a:rPr lang="en-CA" dirty="0"/>
              <a:t>EDUC 336 Jenny Simpson &amp; Rae-Lee Tresierra</a:t>
            </a:r>
          </a:p>
        </p:txBody>
      </p:sp>
    </p:spTree>
    <p:extLst>
      <p:ext uri="{BB962C8B-B14F-4D97-AF65-F5344CB8AC3E}">
        <p14:creationId xmlns:p14="http://schemas.microsoft.com/office/powerpoint/2010/main" val="113963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0B7C-96DF-4767-A71D-5E22618791E2}"/>
              </a:ext>
            </a:extLst>
          </p:cNvPr>
          <p:cNvSpPr>
            <a:spLocks noGrp="1"/>
          </p:cNvSpPr>
          <p:nvPr>
            <p:ph type="title"/>
          </p:nvPr>
        </p:nvSpPr>
        <p:spPr/>
        <p:txBody>
          <a:bodyPr/>
          <a:lstStyle/>
          <a:p>
            <a:r>
              <a:rPr lang="en-CA" dirty="0"/>
              <a:t>Peer tutoring system for other classes</a:t>
            </a:r>
          </a:p>
        </p:txBody>
      </p:sp>
      <p:sp>
        <p:nvSpPr>
          <p:cNvPr id="3" name="Content Placeholder 2">
            <a:extLst>
              <a:ext uri="{FF2B5EF4-FFF2-40B4-BE49-F238E27FC236}">
                <a16:creationId xmlns:a16="http://schemas.microsoft.com/office/drawing/2014/main" id="{90E44C14-793C-4831-A544-2DDB259064EF}"/>
              </a:ext>
            </a:extLst>
          </p:cNvPr>
          <p:cNvSpPr>
            <a:spLocks noGrp="1"/>
          </p:cNvSpPr>
          <p:nvPr>
            <p:ph idx="1"/>
          </p:nvPr>
        </p:nvSpPr>
        <p:spPr>
          <a:xfrm>
            <a:off x="685800" y="2194560"/>
            <a:ext cx="5661991" cy="4024125"/>
          </a:xfrm>
        </p:spPr>
        <p:txBody>
          <a:bodyPr/>
          <a:lstStyle/>
          <a:p>
            <a:r>
              <a:rPr lang="en-CA" dirty="0"/>
              <a:t>Bert: Resource Teacher </a:t>
            </a:r>
          </a:p>
          <a:p>
            <a:r>
              <a:rPr lang="en-CA" dirty="0"/>
              <a:t>Described the peer tutoring system he had arranged in the resource room where Students receive peer tutoring credit to help Adam one-on one and argued that was his only way of learning </a:t>
            </a:r>
          </a:p>
          <a:p>
            <a:r>
              <a:rPr lang="en-CA" dirty="0"/>
              <a:t>Mika offered Bert to come observe in her History class </a:t>
            </a:r>
          </a:p>
          <a:p>
            <a:endParaRPr lang="en-CA" dirty="0"/>
          </a:p>
          <a:p>
            <a:endParaRPr lang="en-CA" dirty="0"/>
          </a:p>
        </p:txBody>
      </p:sp>
      <p:pic>
        <p:nvPicPr>
          <p:cNvPr id="4" name="Picture 3">
            <a:extLst>
              <a:ext uri="{FF2B5EF4-FFF2-40B4-BE49-F238E27FC236}">
                <a16:creationId xmlns:a16="http://schemas.microsoft.com/office/drawing/2014/main" id="{F2DEDF13-E334-4FC5-8AF3-B4B86281DBF0}"/>
              </a:ext>
            </a:extLst>
          </p:cNvPr>
          <p:cNvPicPr>
            <a:picLocks noChangeAspect="1"/>
          </p:cNvPicPr>
          <p:nvPr/>
        </p:nvPicPr>
        <p:blipFill>
          <a:blip r:embed="rId2"/>
          <a:stretch>
            <a:fillRect/>
          </a:stretch>
        </p:blipFill>
        <p:spPr>
          <a:xfrm>
            <a:off x="6952737" y="2634482"/>
            <a:ext cx="4399890" cy="2927927"/>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389072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37C1-191F-45E3-B0A1-EFAB6FC1235B}"/>
              </a:ext>
            </a:extLst>
          </p:cNvPr>
          <p:cNvSpPr>
            <a:spLocks noGrp="1"/>
          </p:cNvSpPr>
          <p:nvPr>
            <p:ph type="title"/>
          </p:nvPr>
        </p:nvSpPr>
        <p:spPr/>
        <p:txBody>
          <a:bodyPr/>
          <a:lstStyle/>
          <a:p>
            <a:r>
              <a:rPr lang="en-CA" dirty="0"/>
              <a:t>Adaptations</a:t>
            </a:r>
          </a:p>
        </p:txBody>
      </p:sp>
      <p:sp>
        <p:nvSpPr>
          <p:cNvPr id="3" name="Content Placeholder 2">
            <a:extLst>
              <a:ext uri="{FF2B5EF4-FFF2-40B4-BE49-F238E27FC236}">
                <a16:creationId xmlns:a16="http://schemas.microsoft.com/office/drawing/2014/main" id="{EBE8AC00-8292-4AFB-822D-1586DC42EE56}"/>
              </a:ext>
            </a:extLst>
          </p:cNvPr>
          <p:cNvSpPr>
            <a:spLocks noGrp="1"/>
          </p:cNvSpPr>
          <p:nvPr>
            <p:ph idx="1"/>
          </p:nvPr>
        </p:nvSpPr>
        <p:spPr>
          <a:xfrm>
            <a:off x="685800" y="2194560"/>
            <a:ext cx="4880113" cy="4024125"/>
          </a:xfrm>
        </p:spPr>
        <p:txBody>
          <a:bodyPr/>
          <a:lstStyle/>
          <a:p>
            <a:r>
              <a:rPr lang="en-CA" dirty="0"/>
              <a:t>Mika agreed to have a peer tutor help Adam edit his history assignments</a:t>
            </a:r>
          </a:p>
          <a:p>
            <a:r>
              <a:rPr lang="en-CA" dirty="0"/>
              <a:t>Administered tests orally and encouraged other teachers of Adam to do the same</a:t>
            </a:r>
          </a:p>
          <a:p>
            <a:r>
              <a:rPr lang="en-CA" dirty="0"/>
              <a:t>Other teachers claim they couldn’t understand him well enough to figure out his responses</a:t>
            </a:r>
          </a:p>
        </p:txBody>
      </p:sp>
      <p:pic>
        <p:nvPicPr>
          <p:cNvPr id="4" name="Picture 3">
            <a:extLst>
              <a:ext uri="{FF2B5EF4-FFF2-40B4-BE49-F238E27FC236}">
                <a16:creationId xmlns:a16="http://schemas.microsoft.com/office/drawing/2014/main" id="{A1BBF558-2B72-4174-BEE9-67774F79DCBB}"/>
              </a:ext>
            </a:extLst>
          </p:cNvPr>
          <p:cNvPicPr>
            <a:picLocks noChangeAspect="1"/>
          </p:cNvPicPr>
          <p:nvPr/>
        </p:nvPicPr>
        <p:blipFill>
          <a:blip r:embed="rId2"/>
          <a:stretch>
            <a:fillRect/>
          </a:stretch>
        </p:blipFill>
        <p:spPr>
          <a:xfrm>
            <a:off x="5853820" y="2616590"/>
            <a:ext cx="5789540" cy="3255591"/>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235099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725F-41E4-4185-87D2-AA1EEFB73443}"/>
              </a:ext>
            </a:extLst>
          </p:cNvPr>
          <p:cNvSpPr>
            <a:spLocks noGrp="1"/>
          </p:cNvSpPr>
          <p:nvPr>
            <p:ph type="title"/>
          </p:nvPr>
        </p:nvSpPr>
        <p:spPr/>
        <p:txBody>
          <a:bodyPr/>
          <a:lstStyle/>
          <a:p>
            <a:r>
              <a:rPr lang="en-CA" dirty="0"/>
              <a:t>Social/ Emotional &amp; Academics</a:t>
            </a:r>
          </a:p>
        </p:txBody>
      </p:sp>
      <p:sp>
        <p:nvSpPr>
          <p:cNvPr id="3" name="Content Placeholder 2">
            <a:extLst>
              <a:ext uri="{FF2B5EF4-FFF2-40B4-BE49-F238E27FC236}">
                <a16:creationId xmlns:a16="http://schemas.microsoft.com/office/drawing/2014/main" id="{103779E6-3EAE-4C42-88E8-99584CEBF4D1}"/>
              </a:ext>
            </a:extLst>
          </p:cNvPr>
          <p:cNvSpPr>
            <a:spLocks noGrp="1"/>
          </p:cNvSpPr>
          <p:nvPr>
            <p:ph idx="1"/>
          </p:nvPr>
        </p:nvSpPr>
        <p:spPr>
          <a:xfrm>
            <a:off x="685800" y="2194560"/>
            <a:ext cx="7252252" cy="4024125"/>
          </a:xfrm>
        </p:spPr>
        <p:txBody>
          <a:bodyPr>
            <a:normAutofit lnSpcReduction="10000"/>
          </a:bodyPr>
          <a:lstStyle/>
          <a:p>
            <a:r>
              <a:rPr lang="en-CA" dirty="0"/>
              <a:t>Adam will receive some credits this semester thanks to the help of the peer tutors</a:t>
            </a:r>
          </a:p>
          <a:p>
            <a:r>
              <a:rPr lang="en-CA" dirty="0"/>
              <a:t>Mika wants to pair Adam with Stu, a kind, competent student who could potentially help Adam socially, and maybe become a friend</a:t>
            </a:r>
          </a:p>
          <a:p>
            <a:r>
              <a:rPr lang="en-CA" dirty="0"/>
              <a:t>Colleagues think Mika would be doing Stu a disservice pairing him with Adam, as the other kids will avoid him or dissociate from him “if he befriends someone as strange and unpopular as Adam.” </a:t>
            </a:r>
          </a:p>
          <a:p>
            <a:r>
              <a:rPr lang="en-CA" dirty="0"/>
              <a:t>Occasionally, Adam will talk with Stu, but does not have the skills to carry a conversation, Stu will get bored and walk away </a:t>
            </a:r>
          </a:p>
          <a:p>
            <a:endParaRPr lang="en-CA" dirty="0"/>
          </a:p>
          <a:p>
            <a:endParaRPr lang="en-CA" dirty="0"/>
          </a:p>
        </p:txBody>
      </p:sp>
      <p:pic>
        <p:nvPicPr>
          <p:cNvPr id="4" name="Picture 3">
            <a:extLst>
              <a:ext uri="{FF2B5EF4-FFF2-40B4-BE49-F238E27FC236}">
                <a16:creationId xmlns:a16="http://schemas.microsoft.com/office/drawing/2014/main" id="{F42720ED-3DFD-46D1-AF5D-2975465904CD}"/>
              </a:ext>
            </a:extLst>
          </p:cNvPr>
          <p:cNvPicPr>
            <a:picLocks noChangeAspect="1"/>
          </p:cNvPicPr>
          <p:nvPr/>
        </p:nvPicPr>
        <p:blipFill>
          <a:blip r:embed="rId2"/>
          <a:stretch>
            <a:fillRect/>
          </a:stretch>
        </p:blipFill>
        <p:spPr>
          <a:xfrm>
            <a:off x="8446506" y="3065337"/>
            <a:ext cx="3059694" cy="3028290"/>
          </a:xfrm>
          <a:prstGeom prst="rect">
            <a:avLst/>
          </a:prstGeom>
          <a:effectLst>
            <a:glow rad="127000">
              <a:schemeClr val="bg2">
                <a:lumMod val="40000"/>
                <a:lumOff val="60000"/>
              </a:schemeClr>
            </a:glow>
          </a:effectLst>
        </p:spPr>
      </p:pic>
      <p:cxnSp>
        <p:nvCxnSpPr>
          <p:cNvPr id="6" name="Straight Connector 5">
            <a:extLst>
              <a:ext uri="{FF2B5EF4-FFF2-40B4-BE49-F238E27FC236}">
                <a16:creationId xmlns:a16="http://schemas.microsoft.com/office/drawing/2014/main" id="{59AFFBC8-6433-4F0B-8D18-00DB7E32D4EF}"/>
              </a:ext>
            </a:extLst>
          </p:cNvPr>
          <p:cNvCxnSpPr>
            <a:cxnSpLocks/>
          </p:cNvCxnSpPr>
          <p:nvPr/>
        </p:nvCxnSpPr>
        <p:spPr>
          <a:xfrm>
            <a:off x="7938052" y="2447778"/>
            <a:ext cx="3873765" cy="3981157"/>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98BEB1-C8AE-430A-909F-B67245C43AD4}"/>
              </a:ext>
            </a:extLst>
          </p:cNvPr>
          <p:cNvCxnSpPr>
            <a:cxnSpLocks/>
          </p:cNvCxnSpPr>
          <p:nvPr/>
        </p:nvCxnSpPr>
        <p:spPr>
          <a:xfrm flipH="1">
            <a:off x="7989277" y="2447778"/>
            <a:ext cx="3822540" cy="3981157"/>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6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48E7-AB4E-4D86-8F89-2AB9E96BD9BC}"/>
              </a:ext>
            </a:extLst>
          </p:cNvPr>
          <p:cNvSpPr>
            <a:spLocks noGrp="1"/>
          </p:cNvSpPr>
          <p:nvPr>
            <p:ph type="title"/>
          </p:nvPr>
        </p:nvSpPr>
        <p:spPr>
          <a:xfrm>
            <a:off x="2723320" y="141521"/>
            <a:ext cx="8610600" cy="1554757"/>
          </a:xfrm>
        </p:spPr>
        <p:txBody>
          <a:bodyPr>
            <a:normAutofit/>
          </a:bodyPr>
          <a:lstStyle/>
          <a:p>
            <a:r>
              <a:rPr lang="en-CA" dirty="0"/>
              <a:t>Question 4 Major Dilemmas:</a:t>
            </a:r>
          </a:p>
        </p:txBody>
      </p:sp>
      <p:sp>
        <p:nvSpPr>
          <p:cNvPr id="3" name="Content Placeholder 2">
            <a:extLst>
              <a:ext uri="{FF2B5EF4-FFF2-40B4-BE49-F238E27FC236}">
                <a16:creationId xmlns:a16="http://schemas.microsoft.com/office/drawing/2014/main" id="{0E55BD2B-3C9F-4391-945B-8DC942105F86}"/>
              </a:ext>
            </a:extLst>
          </p:cNvPr>
          <p:cNvSpPr>
            <a:spLocks noGrp="1"/>
          </p:cNvSpPr>
          <p:nvPr>
            <p:ph idx="1"/>
          </p:nvPr>
        </p:nvSpPr>
        <p:spPr>
          <a:xfrm>
            <a:off x="520149" y="1493457"/>
            <a:ext cx="10515600" cy="3871085"/>
          </a:xfrm>
        </p:spPr>
        <p:txBody>
          <a:bodyPr/>
          <a:lstStyle/>
          <a:p>
            <a:r>
              <a:rPr lang="en-CA" dirty="0"/>
              <a:t>How Can Adam Learn Social Skills, If No one ever socializes with him, except students who help him in order to earn a credit? </a:t>
            </a:r>
          </a:p>
          <a:p>
            <a:pPr marL="0" indent="0">
              <a:buNone/>
            </a:pPr>
            <a:endParaRPr lang="en-CA" dirty="0"/>
          </a:p>
          <a:p>
            <a:r>
              <a:rPr lang="en-CA" b="1" i="1" u="sng" dirty="0"/>
              <a:t>What Could I do as a teacher?</a:t>
            </a:r>
          </a:p>
          <a:p>
            <a:endParaRPr lang="en-CA" dirty="0"/>
          </a:p>
          <a:p>
            <a:r>
              <a:rPr lang="en-CA" b="1" i="1" dirty="0"/>
              <a:t>***Refer to Chapter 5, pg. 116 of Hutchinson Text: Communication Exceptionalities*** </a:t>
            </a:r>
          </a:p>
        </p:txBody>
      </p:sp>
    </p:spTree>
    <p:extLst>
      <p:ext uri="{BB962C8B-B14F-4D97-AF65-F5344CB8AC3E}">
        <p14:creationId xmlns:p14="http://schemas.microsoft.com/office/powerpoint/2010/main" val="332307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D61E-67BA-46A6-AB1E-4F73AFAC640E}"/>
              </a:ext>
            </a:extLst>
          </p:cNvPr>
          <p:cNvSpPr>
            <a:spLocks noGrp="1"/>
          </p:cNvSpPr>
          <p:nvPr>
            <p:ph type="title"/>
          </p:nvPr>
        </p:nvSpPr>
        <p:spPr/>
        <p:txBody>
          <a:bodyPr>
            <a:normAutofit fontScale="90000"/>
          </a:bodyPr>
          <a:lstStyle/>
          <a:p>
            <a:r>
              <a:rPr lang="en-CA" dirty="0"/>
              <a:t>Q4 Continued: Major dilemmas Adam Social/ Emotional Issue</a:t>
            </a:r>
          </a:p>
        </p:txBody>
      </p:sp>
      <p:sp>
        <p:nvSpPr>
          <p:cNvPr id="3" name="Content Placeholder 2">
            <a:extLst>
              <a:ext uri="{FF2B5EF4-FFF2-40B4-BE49-F238E27FC236}">
                <a16:creationId xmlns:a16="http://schemas.microsoft.com/office/drawing/2014/main" id="{FF4172C0-3AEA-4114-AC6C-104F32172D40}"/>
              </a:ext>
            </a:extLst>
          </p:cNvPr>
          <p:cNvSpPr>
            <a:spLocks noGrp="1"/>
          </p:cNvSpPr>
          <p:nvPr>
            <p:ph idx="1"/>
          </p:nvPr>
        </p:nvSpPr>
        <p:spPr>
          <a:xfrm>
            <a:off x="685800" y="2194560"/>
            <a:ext cx="6576391" cy="4024125"/>
          </a:xfrm>
        </p:spPr>
        <p:txBody>
          <a:bodyPr/>
          <a:lstStyle/>
          <a:p>
            <a:r>
              <a:rPr lang="en-CA" dirty="0"/>
              <a:t>Strength: comfortable with adults</a:t>
            </a:r>
          </a:p>
          <a:p>
            <a:r>
              <a:rPr lang="en-CA" dirty="0"/>
              <a:t>Growth Area: Adam needs to learn to associate &amp; communicate with peers. Learn to be a friend and how to have a friend. </a:t>
            </a:r>
          </a:p>
          <a:p>
            <a:r>
              <a:rPr lang="en-CA" dirty="0"/>
              <a:t>After Mika hears how much the other teachers strongly disagree with her ideas… she is unsure what to do</a:t>
            </a:r>
          </a:p>
          <a:p>
            <a:endParaRPr lang="en-CA" dirty="0"/>
          </a:p>
          <a:p>
            <a:r>
              <a:rPr lang="en-CA" dirty="0"/>
              <a:t>“School is just as much about visiting friends as it is academically, but Adam is always alone” - Mika</a:t>
            </a:r>
          </a:p>
          <a:p>
            <a:endParaRPr lang="en-CA" dirty="0"/>
          </a:p>
        </p:txBody>
      </p:sp>
      <p:pic>
        <p:nvPicPr>
          <p:cNvPr id="4" name="Picture 3">
            <a:extLst>
              <a:ext uri="{FF2B5EF4-FFF2-40B4-BE49-F238E27FC236}">
                <a16:creationId xmlns:a16="http://schemas.microsoft.com/office/drawing/2014/main" id="{8DA6D944-9DE7-49C5-9403-7FCEF9439FE7}"/>
              </a:ext>
            </a:extLst>
          </p:cNvPr>
          <p:cNvPicPr>
            <a:picLocks noChangeAspect="1"/>
          </p:cNvPicPr>
          <p:nvPr/>
        </p:nvPicPr>
        <p:blipFill>
          <a:blip r:embed="rId2"/>
          <a:stretch>
            <a:fillRect/>
          </a:stretch>
        </p:blipFill>
        <p:spPr>
          <a:xfrm>
            <a:off x="7383906" y="2690447"/>
            <a:ext cx="4122294" cy="2743199"/>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380335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5B0A-7E71-4F7B-A6AE-72718F6F370A}"/>
              </a:ext>
            </a:extLst>
          </p:cNvPr>
          <p:cNvSpPr>
            <a:spLocks noGrp="1"/>
          </p:cNvSpPr>
          <p:nvPr>
            <p:ph type="title"/>
          </p:nvPr>
        </p:nvSpPr>
        <p:spPr/>
        <p:txBody>
          <a:bodyPr/>
          <a:lstStyle/>
          <a:p>
            <a:r>
              <a:rPr lang="en-CA" dirty="0"/>
              <a:t>Question 4 (Q5 prep story): Major dilemmas- Mika	</a:t>
            </a:r>
          </a:p>
        </p:txBody>
      </p:sp>
      <p:sp>
        <p:nvSpPr>
          <p:cNvPr id="3" name="Content Placeholder 2">
            <a:extLst>
              <a:ext uri="{FF2B5EF4-FFF2-40B4-BE49-F238E27FC236}">
                <a16:creationId xmlns:a16="http://schemas.microsoft.com/office/drawing/2014/main" id="{21DDB3DC-9D88-4851-B778-DA996B92FF29}"/>
              </a:ext>
            </a:extLst>
          </p:cNvPr>
          <p:cNvSpPr>
            <a:spLocks noGrp="1"/>
          </p:cNvSpPr>
          <p:nvPr>
            <p:ph idx="1"/>
          </p:nvPr>
        </p:nvSpPr>
        <p:spPr/>
        <p:txBody>
          <a:bodyPr/>
          <a:lstStyle/>
          <a:p>
            <a:r>
              <a:rPr lang="en-CA" dirty="0"/>
              <a:t>Felt isolated being the only advocate for Adams’ social &amp; academic success </a:t>
            </a:r>
          </a:p>
          <a:p>
            <a:r>
              <a:rPr lang="en-CA" dirty="0"/>
              <a:t>Teachers want to focus on Academics before Social situations </a:t>
            </a:r>
          </a:p>
          <a:p>
            <a:r>
              <a:rPr lang="en-CA" dirty="0"/>
              <a:t>Mika argues that Social should come before academics or at the same time because so much of academics is communicating &amp; collaborating </a:t>
            </a:r>
          </a:p>
          <a:p>
            <a:r>
              <a:rPr lang="en-CA" dirty="0"/>
              <a:t>Adam is in Gr. 11, we are running out of time </a:t>
            </a:r>
          </a:p>
          <a:p>
            <a:r>
              <a:rPr lang="en-CA" dirty="0"/>
              <a:t>Marathon friends have banned all discussions about my students or school- they have said “they are not a therapy group” </a:t>
            </a:r>
          </a:p>
        </p:txBody>
      </p:sp>
    </p:spTree>
    <p:extLst>
      <p:ext uri="{BB962C8B-B14F-4D97-AF65-F5344CB8AC3E}">
        <p14:creationId xmlns:p14="http://schemas.microsoft.com/office/powerpoint/2010/main" val="306647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F5AB-0CA1-402F-9B9E-BBB24AEDE408}"/>
              </a:ext>
            </a:extLst>
          </p:cNvPr>
          <p:cNvSpPr>
            <a:spLocks noGrp="1"/>
          </p:cNvSpPr>
          <p:nvPr>
            <p:ph type="title"/>
          </p:nvPr>
        </p:nvSpPr>
        <p:spPr>
          <a:xfrm>
            <a:off x="2855844" y="512582"/>
            <a:ext cx="8610600" cy="1293028"/>
          </a:xfrm>
        </p:spPr>
        <p:txBody>
          <a:bodyPr>
            <a:normAutofit fontScale="90000"/>
          </a:bodyPr>
          <a:lstStyle/>
          <a:p>
            <a:r>
              <a:rPr lang="en-CA" dirty="0"/>
              <a:t>Question 5 Prep story: Class Assignment: Practice interviewing an Elder	</a:t>
            </a:r>
          </a:p>
        </p:txBody>
      </p:sp>
      <p:sp>
        <p:nvSpPr>
          <p:cNvPr id="3" name="Content Placeholder 2">
            <a:extLst>
              <a:ext uri="{FF2B5EF4-FFF2-40B4-BE49-F238E27FC236}">
                <a16:creationId xmlns:a16="http://schemas.microsoft.com/office/drawing/2014/main" id="{DB25CB21-DC85-40E0-A014-FFBAF73FFE72}"/>
              </a:ext>
            </a:extLst>
          </p:cNvPr>
          <p:cNvSpPr>
            <a:spLocks noGrp="1"/>
          </p:cNvSpPr>
          <p:nvPr>
            <p:ph idx="1"/>
          </p:nvPr>
        </p:nvSpPr>
        <p:spPr>
          <a:xfrm>
            <a:off x="573257" y="1994454"/>
            <a:ext cx="7026965" cy="4663440"/>
          </a:xfrm>
        </p:spPr>
        <p:txBody>
          <a:bodyPr>
            <a:normAutofit/>
          </a:bodyPr>
          <a:lstStyle/>
          <a:p>
            <a:r>
              <a:rPr lang="en-CA" dirty="0"/>
              <a:t>Teacher assigned herself as Adam’s Interview partner, confident he would be cooperative</a:t>
            </a:r>
          </a:p>
          <a:p>
            <a:r>
              <a:rPr lang="en-CA" dirty="0"/>
              <a:t>“What high school memories could you carry with you?” None. “What friends do you have?” I float. “Who is your closest friend?” He moved away. </a:t>
            </a:r>
          </a:p>
          <a:p>
            <a:r>
              <a:rPr lang="en-CA" dirty="0"/>
              <a:t>“Describe yourself” I’m more of a freak than anyone else. People are afraid of me because I act different and go by my own rules.” </a:t>
            </a:r>
          </a:p>
          <a:p>
            <a:endParaRPr lang="en-CA" dirty="0"/>
          </a:p>
          <a:p>
            <a:endParaRPr lang="en-CA" dirty="0"/>
          </a:p>
          <a:p>
            <a:endParaRPr lang="en-CA" dirty="0"/>
          </a:p>
        </p:txBody>
      </p:sp>
      <p:pic>
        <p:nvPicPr>
          <p:cNvPr id="4" name="Picture 3">
            <a:extLst>
              <a:ext uri="{FF2B5EF4-FFF2-40B4-BE49-F238E27FC236}">
                <a16:creationId xmlns:a16="http://schemas.microsoft.com/office/drawing/2014/main" id="{CCD7F0E9-269B-4AED-A807-A152709ED58B}"/>
              </a:ext>
            </a:extLst>
          </p:cNvPr>
          <p:cNvPicPr>
            <a:picLocks noChangeAspect="1"/>
          </p:cNvPicPr>
          <p:nvPr/>
        </p:nvPicPr>
        <p:blipFill>
          <a:blip r:embed="rId2"/>
          <a:stretch>
            <a:fillRect/>
          </a:stretch>
        </p:blipFill>
        <p:spPr>
          <a:xfrm>
            <a:off x="8105261" y="3018619"/>
            <a:ext cx="3219231" cy="3219231"/>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99155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4679-DB0A-4508-B37E-095E3A79A36A}"/>
              </a:ext>
            </a:extLst>
          </p:cNvPr>
          <p:cNvSpPr>
            <a:spLocks noGrp="1"/>
          </p:cNvSpPr>
          <p:nvPr>
            <p:ph type="title"/>
          </p:nvPr>
        </p:nvSpPr>
        <p:spPr>
          <a:xfrm>
            <a:off x="3014871" y="212036"/>
            <a:ext cx="8610600" cy="2733262"/>
          </a:xfrm>
        </p:spPr>
        <p:txBody>
          <a:bodyPr>
            <a:noAutofit/>
          </a:bodyPr>
          <a:lstStyle/>
          <a:p>
            <a:r>
              <a:rPr lang="en-CA" sz="2800" dirty="0"/>
              <a:t>Question 5:What actions could Mika have taken to solve some of the dilemmas in this case? What roles should the resource teacher have taken in resolving these dilemmas  </a:t>
            </a:r>
          </a:p>
        </p:txBody>
      </p:sp>
      <p:sp>
        <p:nvSpPr>
          <p:cNvPr id="3" name="Content Placeholder 2">
            <a:extLst>
              <a:ext uri="{FF2B5EF4-FFF2-40B4-BE49-F238E27FC236}">
                <a16:creationId xmlns:a16="http://schemas.microsoft.com/office/drawing/2014/main" id="{0AA6D7FA-DABE-4129-AF6F-60AE099B6865}"/>
              </a:ext>
            </a:extLst>
          </p:cNvPr>
          <p:cNvSpPr>
            <a:spLocks noGrp="1"/>
          </p:cNvSpPr>
          <p:nvPr>
            <p:ph idx="1"/>
          </p:nvPr>
        </p:nvSpPr>
        <p:spPr>
          <a:xfrm>
            <a:off x="805071" y="2796208"/>
            <a:ext cx="10820400" cy="3849756"/>
          </a:xfrm>
        </p:spPr>
        <p:txBody>
          <a:bodyPr>
            <a:normAutofit fontScale="92500" lnSpcReduction="10000"/>
          </a:bodyPr>
          <a:lstStyle/>
          <a:p>
            <a:pPr marL="0" indent="0">
              <a:buNone/>
            </a:pPr>
            <a:br>
              <a:rPr lang="en-CA" dirty="0"/>
            </a:br>
            <a:r>
              <a:rPr lang="en-CA" dirty="0"/>
              <a:t>* Mika could have been an interpreter for Adam when doing partnered assignments. Randomized partners for inclusivity. Scribed. </a:t>
            </a:r>
          </a:p>
          <a:p>
            <a:r>
              <a:rPr lang="en-CA" dirty="0"/>
              <a:t>Mika could have Adam do his own speaking and put what he is saying in writing</a:t>
            </a:r>
          </a:p>
          <a:p>
            <a:r>
              <a:rPr lang="en-CA" dirty="0"/>
              <a:t>Could have asked Adam when he prefers and does not prefer having an interpreter </a:t>
            </a:r>
          </a:p>
          <a:p>
            <a:r>
              <a:rPr lang="en-CA" dirty="0"/>
              <a:t>Front loading: give class questions to Adam prior to class so he can have a response prepared and rehearsed </a:t>
            </a:r>
          </a:p>
          <a:p>
            <a:r>
              <a:rPr lang="en-CA" dirty="0"/>
              <a:t>Bert: Be supportive. Learn more about Adam. Find ways to facilitate his learning to be inclusive rather than Adam just receiving tutoring. Bert should know that school is just as much social/emotional learning as it is academic</a:t>
            </a:r>
            <a:br>
              <a:rPr lang="en-CA" dirty="0"/>
            </a:br>
            <a:br>
              <a:rPr lang="en-CA" b="1" i="1" dirty="0"/>
            </a:br>
            <a:r>
              <a:rPr lang="en-CA" b="1" i="1" dirty="0"/>
              <a:t>***Refer to Chapter 5, page 122 of Hutchinson text: Communication Exceptionalities*** </a:t>
            </a:r>
          </a:p>
          <a:p>
            <a:endParaRPr lang="en-CA" dirty="0"/>
          </a:p>
        </p:txBody>
      </p:sp>
    </p:spTree>
    <p:extLst>
      <p:ext uri="{BB962C8B-B14F-4D97-AF65-F5344CB8AC3E}">
        <p14:creationId xmlns:p14="http://schemas.microsoft.com/office/powerpoint/2010/main" val="156784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B570-3DDB-48D0-B7C2-13A8D0776BE7}"/>
              </a:ext>
            </a:extLst>
          </p:cNvPr>
          <p:cNvSpPr>
            <a:spLocks noGrp="1"/>
          </p:cNvSpPr>
          <p:nvPr>
            <p:ph type="title"/>
          </p:nvPr>
        </p:nvSpPr>
        <p:spPr>
          <a:xfrm>
            <a:off x="2895600" y="265043"/>
            <a:ext cx="8610600" cy="3289955"/>
          </a:xfrm>
        </p:spPr>
        <p:txBody>
          <a:bodyPr>
            <a:normAutofit fontScale="90000"/>
          </a:bodyPr>
          <a:lstStyle/>
          <a:p>
            <a:r>
              <a:rPr lang="en-CA" dirty="0"/>
              <a:t>Question 6: consider the consequences for Adam’s social life, academic life, and future. Consider the consequences for Bert and for Mika</a:t>
            </a:r>
          </a:p>
        </p:txBody>
      </p:sp>
      <p:sp>
        <p:nvSpPr>
          <p:cNvPr id="3" name="Content Placeholder 2">
            <a:extLst>
              <a:ext uri="{FF2B5EF4-FFF2-40B4-BE49-F238E27FC236}">
                <a16:creationId xmlns:a16="http://schemas.microsoft.com/office/drawing/2014/main" id="{DDFFB392-D0F3-4CA0-BA9B-6088C758FE10}"/>
              </a:ext>
            </a:extLst>
          </p:cNvPr>
          <p:cNvSpPr>
            <a:spLocks noGrp="1"/>
          </p:cNvSpPr>
          <p:nvPr>
            <p:ph idx="1"/>
          </p:nvPr>
        </p:nvSpPr>
        <p:spPr>
          <a:xfrm>
            <a:off x="685800" y="2928730"/>
            <a:ext cx="10820400" cy="3289955"/>
          </a:xfrm>
        </p:spPr>
        <p:txBody>
          <a:bodyPr/>
          <a:lstStyle/>
          <a:p>
            <a:r>
              <a:rPr lang="en-CA" dirty="0"/>
              <a:t>Social Life: Continue to be the same as long as Mika and Adam are not provided the services they request, and as long as Mika continues to enable Adam to not talk to other students (by offering to be his partner/ speak for him </a:t>
            </a:r>
            <a:r>
              <a:rPr lang="en-CA" dirty="0" err="1"/>
              <a:t>etc</a:t>
            </a:r>
            <a:r>
              <a:rPr lang="en-CA" dirty="0"/>
              <a:t>…) </a:t>
            </a:r>
          </a:p>
          <a:p>
            <a:r>
              <a:rPr lang="en-CA" dirty="0"/>
              <a:t>Academic/ Future Life: Suffer due to lack of core competencies such as collaboration (group projects), communication, self-awareness </a:t>
            </a:r>
            <a:r>
              <a:rPr lang="en-CA" dirty="0" err="1"/>
              <a:t>etc</a:t>
            </a:r>
            <a:r>
              <a:rPr lang="en-CA" dirty="0"/>
              <a:t>… will make it hard to build competences for future careers after high school</a:t>
            </a:r>
          </a:p>
          <a:p>
            <a:r>
              <a:rPr lang="en-CA" dirty="0"/>
              <a:t>Bert &amp; Mika: Not learning and developing their pedagogies and teaching practices for future students like Adam</a:t>
            </a:r>
          </a:p>
          <a:p>
            <a:endParaRPr lang="en-CA" dirty="0"/>
          </a:p>
        </p:txBody>
      </p:sp>
    </p:spTree>
    <p:extLst>
      <p:ext uri="{BB962C8B-B14F-4D97-AF65-F5344CB8AC3E}">
        <p14:creationId xmlns:p14="http://schemas.microsoft.com/office/powerpoint/2010/main" val="78622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D0FF-1C40-4012-8363-4D9BA3E7680D}"/>
              </a:ext>
            </a:extLst>
          </p:cNvPr>
          <p:cNvSpPr>
            <a:spLocks noGrp="1"/>
          </p:cNvSpPr>
          <p:nvPr>
            <p:ph type="title"/>
          </p:nvPr>
        </p:nvSpPr>
        <p:spPr/>
        <p:txBody>
          <a:bodyPr>
            <a:normAutofit fontScale="90000"/>
          </a:bodyPr>
          <a:lstStyle/>
          <a:p>
            <a:r>
              <a:rPr lang="en-CA" dirty="0"/>
              <a:t>To help a student like Adam, it takes a team! Here are Characteristics of Effective Teams: </a:t>
            </a:r>
          </a:p>
        </p:txBody>
      </p:sp>
      <p:sp>
        <p:nvSpPr>
          <p:cNvPr id="3" name="Content Placeholder 2">
            <a:extLst>
              <a:ext uri="{FF2B5EF4-FFF2-40B4-BE49-F238E27FC236}">
                <a16:creationId xmlns:a16="http://schemas.microsoft.com/office/drawing/2014/main" id="{D586F8D3-BC7B-4659-B06F-74E2365088D7}"/>
              </a:ext>
            </a:extLst>
          </p:cNvPr>
          <p:cNvSpPr>
            <a:spLocks noGrp="1"/>
          </p:cNvSpPr>
          <p:nvPr>
            <p:ph idx="1"/>
          </p:nvPr>
        </p:nvSpPr>
        <p:spPr/>
        <p:txBody>
          <a:bodyPr/>
          <a:lstStyle/>
          <a:p>
            <a:r>
              <a:rPr lang="en-CA" dirty="0"/>
              <a:t>Shared Goals </a:t>
            </a:r>
          </a:p>
          <a:p>
            <a:r>
              <a:rPr lang="en-CA" dirty="0"/>
              <a:t>Communication </a:t>
            </a:r>
          </a:p>
          <a:p>
            <a:r>
              <a:rPr lang="en-CA" dirty="0"/>
              <a:t>Trust</a:t>
            </a:r>
          </a:p>
          <a:p>
            <a:r>
              <a:rPr lang="en-CA" dirty="0"/>
              <a:t>Support</a:t>
            </a:r>
          </a:p>
          <a:p>
            <a:r>
              <a:rPr lang="en-CA" dirty="0"/>
              <a:t>Manage Differences</a:t>
            </a:r>
          </a:p>
          <a:p>
            <a:r>
              <a:rPr lang="en-CA" dirty="0"/>
              <a:t>Manage Time</a:t>
            </a:r>
          </a:p>
          <a:p>
            <a:r>
              <a:rPr lang="en-CA" dirty="0"/>
              <a:t>Team Leadership</a:t>
            </a:r>
          </a:p>
          <a:p>
            <a:pPr marL="0" indent="0">
              <a:buNone/>
            </a:pPr>
            <a:endParaRPr lang="en-CA" dirty="0"/>
          </a:p>
        </p:txBody>
      </p:sp>
      <p:pic>
        <p:nvPicPr>
          <p:cNvPr id="4" name="Picture 3">
            <a:extLst>
              <a:ext uri="{FF2B5EF4-FFF2-40B4-BE49-F238E27FC236}">
                <a16:creationId xmlns:a16="http://schemas.microsoft.com/office/drawing/2014/main" id="{65432AFF-6BEE-47CD-854A-8FAD5EE4ABB6}"/>
              </a:ext>
            </a:extLst>
          </p:cNvPr>
          <p:cNvPicPr>
            <a:picLocks noChangeAspect="1"/>
          </p:cNvPicPr>
          <p:nvPr/>
        </p:nvPicPr>
        <p:blipFill>
          <a:blip r:embed="rId2"/>
          <a:stretch>
            <a:fillRect/>
          </a:stretch>
        </p:blipFill>
        <p:spPr>
          <a:xfrm>
            <a:off x="5831205" y="2782399"/>
            <a:ext cx="5380746" cy="3311228"/>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111603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5846-EC0B-4A0E-BA4D-5ACB55CE6748}"/>
              </a:ext>
            </a:extLst>
          </p:cNvPr>
          <p:cNvSpPr>
            <a:spLocks noGrp="1"/>
          </p:cNvSpPr>
          <p:nvPr>
            <p:ph type="title"/>
          </p:nvPr>
        </p:nvSpPr>
        <p:spPr/>
        <p:txBody>
          <a:bodyPr/>
          <a:lstStyle/>
          <a:p>
            <a:r>
              <a:rPr lang="en-CA" dirty="0"/>
              <a:t>Question 1: Facts &amp; key elements of this case</a:t>
            </a:r>
          </a:p>
        </p:txBody>
      </p:sp>
      <p:sp>
        <p:nvSpPr>
          <p:cNvPr id="3" name="Content Placeholder 2">
            <a:extLst>
              <a:ext uri="{FF2B5EF4-FFF2-40B4-BE49-F238E27FC236}">
                <a16:creationId xmlns:a16="http://schemas.microsoft.com/office/drawing/2014/main" id="{10D3236D-1980-4310-9304-B44A9E5B3BFC}"/>
              </a:ext>
            </a:extLst>
          </p:cNvPr>
          <p:cNvSpPr>
            <a:spLocks noGrp="1"/>
          </p:cNvSpPr>
          <p:nvPr>
            <p:ph idx="1"/>
          </p:nvPr>
        </p:nvSpPr>
        <p:spPr>
          <a:xfrm>
            <a:off x="685800" y="2194561"/>
            <a:ext cx="10820400" cy="2059388"/>
          </a:xfrm>
        </p:spPr>
        <p:txBody>
          <a:bodyPr/>
          <a:lstStyle/>
          <a:p>
            <a:r>
              <a:rPr lang="en-CA" dirty="0"/>
              <a:t>Mika Profile/ thoughts/ attempts to help Adam/ Teaching Adaptations </a:t>
            </a:r>
          </a:p>
          <a:p>
            <a:r>
              <a:rPr lang="en-CA" dirty="0"/>
              <a:t>Adam Profile/ Social Emotional Profile/ Peer Tutoring experience</a:t>
            </a:r>
          </a:p>
          <a:p>
            <a:r>
              <a:rPr lang="en-CA" dirty="0"/>
              <a:t>Other’s opinions: Resource Teacher, Other Teacher’s</a:t>
            </a:r>
          </a:p>
          <a:p>
            <a:endParaRPr lang="en-CA" dirty="0"/>
          </a:p>
          <a:p>
            <a:endParaRPr lang="en-CA" dirty="0"/>
          </a:p>
        </p:txBody>
      </p:sp>
      <p:sp>
        <p:nvSpPr>
          <p:cNvPr id="5" name="TextBox 4">
            <a:extLst>
              <a:ext uri="{FF2B5EF4-FFF2-40B4-BE49-F238E27FC236}">
                <a16:creationId xmlns:a16="http://schemas.microsoft.com/office/drawing/2014/main" id="{57FAD149-E404-440F-B69F-036BEC22E08B}"/>
              </a:ext>
            </a:extLst>
          </p:cNvPr>
          <p:cNvSpPr txBox="1"/>
          <p:nvPr/>
        </p:nvSpPr>
        <p:spPr>
          <a:xfrm>
            <a:off x="901148" y="3922643"/>
            <a:ext cx="8269356" cy="1692771"/>
          </a:xfrm>
          <a:prstGeom prst="rect">
            <a:avLst/>
          </a:prstGeom>
          <a:noFill/>
        </p:spPr>
        <p:txBody>
          <a:bodyPr wrap="square" rtlCol="0">
            <a:spAutoFit/>
          </a:bodyPr>
          <a:lstStyle/>
          <a:p>
            <a:r>
              <a:rPr lang="en-CA" sz="3200" b="1" dirty="0"/>
              <a:t>FPPL #2 Embedded Throughout This Case Study: </a:t>
            </a:r>
            <a:r>
              <a:rPr lang="en-CA" sz="2000" b="1" i="1" dirty="0"/>
              <a:t>Learning is holistic, reflexive, reflective, experiential, and relational (focused on connectedness, on reciprocal relationships, and a sense of place).</a:t>
            </a:r>
            <a:endParaRPr lang="en-CA" b="1" i="1" dirty="0"/>
          </a:p>
        </p:txBody>
      </p:sp>
    </p:spTree>
    <p:extLst>
      <p:ext uri="{BB962C8B-B14F-4D97-AF65-F5344CB8AC3E}">
        <p14:creationId xmlns:p14="http://schemas.microsoft.com/office/powerpoint/2010/main" val="143867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5956-96B3-400E-8EB5-1E0AE126B73A}"/>
              </a:ext>
            </a:extLst>
          </p:cNvPr>
          <p:cNvSpPr>
            <a:spLocks noGrp="1"/>
          </p:cNvSpPr>
          <p:nvPr>
            <p:ph type="title"/>
          </p:nvPr>
        </p:nvSpPr>
        <p:spPr/>
        <p:txBody>
          <a:bodyPr>
            <a:normAutofit fontScale="90000"/>
          </a:bodyPr>
          <a:lstStyle/>
          <a:p>
            <a:r>
              <a:rPr lang="en-CA" dirty="0"/>
              <a:t>SY School Students with ADD &amp; ADHD: How Can We Identify Them?</a:t>
            </a:r>
          </a:p>
        </p:txBody>
      </p:sp>
      <p:sp>
        <p:nvSpPr>
          <p:cNvPr id="3" name="Content Placeholder 2">
            <a:extLst>
              <a:ext uri="{FF2B5EF4-FFF2-40B4-BE49-F238E27FC236}">
                <a16:creationId xmlns:a16="http://schemas.microsoft.com/office/drawing/2014/main" id="{1DFCD46D-7550-4282-AA64-9A00F34F4E04}"/>
              </a:ext>
            </a:extLst>
          </p:cNvPr>
          <p:cNvSpPr>
            <a:spLocks noGrp="1"/>
          </p:cNvSpPr>
          <p:nvPr>
            <p:ph idx="1"/>
          </p:nvPr>
        </p:nvSpPr>
        <p:spPr/>
        <p:txBody>
          <a:bodyPr>
            <a:normAutofit/>
          </a:bodyPr>
          <a:lstStyle/>
          <a:p>
            <a:r>
              <a:rPr lang="en-CA" dirty="0"/>
              <a:t>Distractibility </a:t>
            </a:r>
          </a:p>
          <a:p>
            <a:r>
              <a:rPr lang="en-CA" dirty="0"/>
              <a:t>Disorganization </a:t>
            </a:r>
          </a:p>
          <a:p>
            <a:r>
              <a:rPr lang="en-CA" dirty="0"/>
              <a:t>Day dreaming </a:t>
            </a:r>
          </a:p>
          <a:p>
            <a:r>
              <a:rPr lang="en-CA" dirty="0"/>
              <a:t>Poor motivation </a:t>
            </a:r>
          </a:p>
          <a:p>
            <a:r>
              <a:rPr lang="en-CA" dirty="0"/>
              <a:t>Impulsivity </a:t>
            </a:r>
          </a:p>
          <a:p>
            <a:r>
              <a:rPr lang="en-CA" dirty="0"/>
              <a:t>Overactivity </a:t>
            </a:r>
          </a:p>
          <a:p>
            <a:pPr marL="0" indent="0">
              <a:buNone/>
            </a:pPr>
            <a:endParaRPr lang="en-CA" dirty="0"/>
          </a:p>
          <a:p>
            <a:pPr marL="0" indent="0">
              <a:buNone/>
            </a:pPr>
            <a:r>
              <a:rPr lang="en-CA" b="1" i="1" u="sng" dirty="0"/>
              <a:t>Remember:</a:t>
            </a:r>
            <a:r>
              <a:rPr lang="en-CA" dirty="0"/>
              <a:t> </a:t>
            </a:r>
            <a:r>
              <a:rPr lang="en-CA" i="1" dirty="0"/>
              <a:t>It is not our role as teachers to make formal identifications, but it is our role to recognize and adapt/ make adjustments to our teachings (like maybe recognizing Adam’s Expressive Language)</a:t>
            </a:r>
          </a:p>
        </p:txBody>
      </p:sp>
      <p:pic>
        <p:nvPicPr>
          <p:cNvPr id="4" name="Picture 3">
            <a:extLst>
              <a:ext uri="{FF2B5EF4-FFF2-40B4-BE49-F238E27FC236}">
                <a16:creationId xmlns:a16="http://schemas.microsoft.com/office/drawing/2014/main" id="{EFB26294-A442-42E8-AED6-6714B5B76212}"/>
              </a:ext>
            </a:extLst>
          </p:cNvPr>
          <p:cNvPicPr>
            <a:picLocks noChangeAspect="1"/>
          </p:cNvPicPr>
          <p:nvPr/>
        </p:nvPicPr>
        <p:blipFill>
          <a:blip r:embed="rId2"/>
          <a:stretch>
            <a:fillRect/>
          </a:stretch>
        </p:blipFill>
        <p:spPr>
          <a:xfrm>
            <a:off x="5823731" y="2363372"/>
            <a:ext cx="1991556" cy="2611377"/>
          </a:xfrm>
          <a:prstGeom prst="rect">
            <a:avLst/>
          </a:prstGeom>
          <a:effectLst>
            <a:glow rad="127000">
              <a:schemeClr val="accent1">
                <a:lumMod val="75000"/>
              </a:schemeClr>
            </a:glow>
          </a:effectLst>
        </p:spPr>
      </p:pic>
    </p:spTree>
    <p:extLst>
      <p:ext uri="{BB962C8B-B14F-4D97-AF65-F5344CB8AC3E}">
        <p14:creationId xmlns:p14="http://schemas.microsoft.com/office/powerpoint/2010/main" val="133068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570C-0AB4-4D83-BC9E-28B6D477CDB3}"/>
              </a:ext>
            </a:extLst>
          </p:cNvPr>
          <p:cNvSpPr>
            <a:spLocks noGrp="1"/>
          </p:cNvSpPr>
          <p:nvPr>
            <p:ph type="title"/>
          </p:nvPr>
        </p:nvSpPr>
        <p:spPr>
          <a:xfrm>
            <a:off x="3363433" y="244549"/>
            <a:ext cx="8610600" cy="1293028"/>
          </a:xfrm>
        </p:spPr>
        <p:txBody>
          <a:bodyPr>
            <a:normAutofit fontScale="90000"/>
          </a:bodyPr>
          <a:lstStyle/>
          <a:p>
            <a:r>
              <a:rPr lang="en-CA" dirty="0"/>
              <a:t>Some key Questions for teachers to ask about medication</a:t>
            </a:r>
          </a:p>
        </p:txBody>
      </p:sp>
      <p:sp>
        <p:nvSpPr>
          <p:cNvPr id="3" name="Content Placeholder 2">
            <a:extLst>
              <a:ext uri="{FF2B5EF4-FFF2-40B4-BE49-F238E27FC236}">
                <a16:creationId xmlns:a16="http://schemas.microsoft.com/office/drawing/2014/main" id="{D3962582-FD90-499F-92FF-A619DAEF299B}"/>
              </a:ext>
            </a:extLst>
          </p:cNvPr>
          <p:cNvSpPr>
            <a:spLocks noGrp="1"/>
          </p:cNvSpPr>
          <p:nvPr>
            <p:ph idx="1"/>
          </p:nvPr>
        </p:nvSpPr>
        <p:spPr>
          <a:xfrm>
            <a:off x="-1" y="1537578"/>
            <a:ext cx="11974033" cy="5075874"/>
          </a:xfrm>
        </p:spPr>
        <p:txBody>
          <a:bodyPr>
            <a:normAutofit fontScale="70000" lnSpcReduction="20000"/>
          </a:bodyPr>
          <a:lstStyle/>
          <a:p>
            <a:r>
              <a:rPr lang="en-CA" sz="3200" dirty="0"/>
              <a:t>What is the medication? What information can I read about it? </a:t>
            </a:r>
          </a:p>
          <a:p>
            <a:r>
              <a:rPr lang="en-CA" sz="3200" dirty="0"/>
              <a:t>Why is this medication prescribed for this adolescent? What change should we expect to see at school?</a:t>
            </a:r>
          </a:p>
          <a:p>
            <a:r>
              <a:rPr lang="en-CA" sz="3200" dirty="0"/>
              <a:t>What behavioural program or behavioural therapy is being implemented in conjunction with this drug therapy?</a:t>
            </a:r>
          </a:p>
          <a:p>
            <a:r>
              <a:rPr lang="en-CA" sz="3200" dirty="0"/>
              <a:t>How long will this medication be prescribed for this adolescent? </a:t>
            </a:r>
          </a:p>
          <a:p>
            <a:r>
              <a:rPr lang="en-CA" sz="3200" dirty="0"/>
              <a:t>What are the side effects in the short-term/ long term?</a:t>
            </a:r>
          </a:p>
          <a:p>
            <a:r>
              <a:rPr lang="en-CA" sz="3200" dirty="0"/>
              <a:t>What is the dosage? What is the schedule on which the medication will be taken?</a:t>
            </a:r>
          </a:p>
          <a:p>
            <a:r>
              <a:rPr lang="en-CA" sz="3200" dirty="0"/>
              <a:t>How often are re-evaluations?</a:t>
            </a:r>
          </a:p>
          <a:p>
            <a:r>
              <a:rPr lang="en-CA" sz="3200" dirty="0"/>
              <a:t>Are there foods/beverages or other substances that should not be consumed when one is taking this medication?</a:t>
            </a:r>
          </a:p>
          <a:p>
            <a:r>
              <a:rPr lang="en-CA" sz="3200" dirty="0"/>
              <a:t>What kind of communication is necessary among home, school, and the adolescent to evaluate whether the medication is having the desired effect? </a:t>
            </a:r>
          </a:p>
          <a:p>
            <a:r>
              <a:rPr lang="en-CA" sz="3200" dirty="0"/>
              <a:t>What procedures should be followed if the adolescent accidentally ingests an overdose? </a:t>
            </a:r>
            <a:br>
              <a:rPr lang="en-CA" dirty="0"/>
            </a:br>
            <a:endParaRPr lang="en-CA" dirty="0"/>
          </a:p>
        </p:txBody>
      </p:sp>
    </p:spTree>
    <p:extLst>
      <p:ext uri="{BB962C8B-B14F-4D97-AF65-F5344CB8AC3E}">
        <p14:creationId xmlns:p14="http://schemas.microsoft.com/office/powerpoint/2010/main" val="913429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AF30-5AFE-452A-A067-1D812F5E2757}"/>
              </a:ext>
            </a:extLst>
          </p:cNvPr>
          <p:cNvSpPr>
            <a:spLocks noGrp="1"/>
          </p:cNvSpPr>
          <p:nvPr>
            <p:ph type="title"/>
          </p:nvPr>
        </p:nvSpPr>
        <p:spPr/>
        <p:txBody>
          <a:bodyPr>
            <a:normAutofit fontScale="90000"/>
          </a:bodyPr>
          <a:lstStyle/>
          <a:p>
            <a:r>
              <a:rPr lang="en-CA" dirty="0"/>
              <a:t>What you can do as a teacher to help ADD/ ADHD Student’s </a:t>
            </a:r>
          </a:p>
        </p:txBody>
      </p:sp>
      <p:sp>
        <p:nvSpPr>
          <p:cNvPr id="3" name="Content Placeholder 2">
            <a:extLst>
              <a:ext uri="{FF2B5EF4-FFF2-40B4-BE49-F238E27FC236}">
                <a16:creationId xmlns:a16="http://schemas.microsoft.com/office/drawing/2014/main" id="{D0E7E5DD-9338-4042-977D-E85AA789D7CE}"/>
              </a:ext>
            </a:extLst>
          </p:cNvPr>
          <p:cNvSpPr>
            <a:spLocks noGrp="1"/>
          </p:cNvSpPr>
          <p:nvPr>
            <p:ph idx="1"/>
          </p:nvPr>
        </p:nvSpPr>
        <p:spPr>
          <a:xfrm>
            <a:off x="685800" y="2194560"/>
            <a:ext cx="5292969" cy="4024125"/>
          </a:xfrm>
        </p:spPr>
        <p:txBody>
          <a:bodyPr>
            <a:normAutofit fontScale="92500" lnSpcReduction="10000"/>
          </a:bodyPr>
          <a:lstStyle/>
          <a:p>
            <a:r>
              <a:rPr lang="en-CA" dirty="0"/>
              <a:t>Be Organized </a:t>
            </a:r>
          </a:p>
          <a:p>
            <a:r>
              <a:rPr lang="en-CA" dirty="0"/>
              <a:t>Plan Ahead </a:t>
            </a:r>
          </a:p>
          <a:p>
            <a:r>
              <a:rPr lang="en-CA" dirty="0"/>
              <a:t>Communicate Expectations Clearly </a:t>
            </a:r>
          </a:p>
          <a:p>
            <a:r>
              <a:rPr lang="en-CA" dirty="0"/>
              <a:t>Structure Lessons</a:t>
            </a:r>
          </a:p>
          <a:p>
            <a:r>
              <a:rPr lang="en-CA" dirty="0"/>
              <a:t>Be Enthusiastic &amp; Engaging </a:t>
            </a:r>
          </a:p>
          <a:p>
            <a:r>
              <a:rPr lang="en-CA" dirty="0"/>
              <a:t>Be Flexible- alternate assignments, various forms of communication</a:t>
            </a:r>
          </a:p>
          <a:p>
            <a:r>
              <a:rPr lang="en-CA" dirty="0"/>
              <a:t>Continue to Learn about such exceptionalities </a:t>
            </a:r>
          </a:p>
          <a:p>
            <a:r>
              <a:rPr lang="en-CA" dirty="0"/>
              <a:t>Be Respectful &amp; Sensitive </a:t>
            </a:r>
          </a:p>
          <a:p>
            <a:r>
              <a:rPr lang="en-CA" dirty="0"/>
              <a:t>Maintain a Sense of Humour  </a:t>
            </a:r>
          </a:p>
        </p:txBody>
      </p:sp>
      <p:pic>
        <p:nvPicPr>
          <p:cNvPr id="4" name="Picture 3">
            <a:extLst>
              <a:ext uri="{FF2B5EF4-FFF2-40B4-BE49-F238E27FC236}">
                <a16:creationId xmlns:a16="http://schemas.microsoft.com/office/drawing/2014/main" id="{DFF4DD88-A645-4079-9417-E4416B51E4C7}"/>
              </a:ext>
            </a:extLst>
          </p:cNvPr>
          <p:cNvPicPr>
            <a:picLocks noChangeAspect="1"/>
          </p:cNvPicPr>
          <p:nvPr/>
        </p:nvPicPr>
        <p:blipFill>
          <a:blip r:embed="rId2"/>
          <a:stretch>
            <a:fillRect/>
          </a:stretch>
        </p:blipFill>
        <p:spPr>
          <a:xfrm>
            <a:off x="5758374" y="2057401"/>
            <a:ext cx="6091313" cy="4568485"/>
          </a:xfrm>
          <a:prstGeom prst="rect">
            <a:avLst/>
          </a:prstGeom>
          <a:effectLst>
            <a:glow rad="127000">
              <a:schemeClr val="accent4">
                <a:lumMod val="60000"/>
                <a:lumOff val="40000"/>
              </a:schemeClr>
            </a:glow>
          </a:effectLst>
        </p:spPr>
      </p:pic>
    </p:spTree>
    <p:extLst>
      <p:ext uri="{BB962C8B-B14F-4D97-AF65-F5344CB8AC3E}">
        <p14:creationId xmlns:p14="http://schemas.microsoft.com/office/powerpoint/2010/main" val="390046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551C-034C-4744-A6F3-48BD60EA08D6}"/>
              </a:ext>
            </a:extLst>
          </p:cNvPr>
          <p:cNvSpPr>
            <a:spLocks noGrp="1"/>
          </p:cNvSpPr>
          <p:nvPr>
            <p:ph type="title"/>
          </p:nvPr>
        </p:nvSpPr>
        <p:spPr>
          <a:xfrm>
            <a:off x="384081" y="1941980"/>
            <a:ext cx="10224977" cy="4684105"/>
          </a:xfrm>
        </p:spPr>
        <p:txBody>
          <a:bodyPr>
            <a:normAutofit/>
          </a:bodyPr>
          <a:lstStyle/>
          <a:p>
            <a:pPr algn="l"/>
            <a:r>
              <a:rPr lang="en-CA" sz="2200" dirty="0"/>
              <a:t>* Our first instinct to help may not always be the best</a:t>
            </a:r>
            <a:br>
              <a:rPr lang="en-CA" sz="2200" dirty="0"/>
            </a:br>
            <a:r>
              <a:rPr lang="en-CA" sz="2200" dirty="0"/>
              <a:t>* doing something is better than nothing</a:t>
            </a:r>
            <a:br>
              <a:rPr lang="en-CA" sz="2200" dirty="0"/>
            </a:br>
            <a:r>
              <a:rPr lang="en-CA" sz="2200" dirty="0"/>
              <a:t>* Establish healthy critical friends/ colleagues </a:t>
            </a:r>
            <a:br>
              <a:rPr lang="en-CA" sz="2200" dirty="0"/>
            </a:br>
            <a:r>
              <a:rPr lang="en-CA" sz="2200" dirty="0"/>
              <a:t>* Learn to advocate for yourself and your students- who to approach </a:t>
            </a:r>
            <a:br>
              <a:rPr lang="en-CA" sz="2200" dirty="0"/>
            </a:br>
            <a:r>
              <a:rPr lang="en-CA" sz="2200" dirty="0"/>
              <a:t>* attend professional development relevant to you &amp; your students</a:t>
            </a:r>
            <a:br>
              <a:rPr lang="en-CA" sz="2200" dirty="0"/>
            </a:br>
            <a:r>
              <a:rPr lang="en-CA" sz="2200" dirty="0"/>
              <a:t>* SBT (school based team) meetings will teach you a lot (pg. 39 of Hutchinson)</a:t>
            </a:r>
            <a:br>
              <a:rPr lang="en-CA" sz="2200" dirty="0"/>
            </a:br>
            <a:br>
              <a:rPr lang="en-CA" sz="2200" dirty="0"/>
            </a:br>
            <a:r>
              <a:rPr lang="en-CA" sz="2200" b="1" i="1" u="sng" dirty="0"/>
              <a:t>What do you think??</a:t>
            </a:r>
            <a:br>
              <a:rPr lang="en-CA" sz="2200" dirty="0"/>
            </a:br>
            <a:endParaRPr lang="en-CA" dirty="0"/>
          </a:p>
        </p:txBody>
      </p:sp>
      <p:sp>
        <p:nvSpPr>
          <p:cNvPr id="4" name="Rectangle 3">
            <a:extLst>
              <a:ext uri="{FF2B5EF4-FFF2-40B4-BE49-F238E27FC236}">
                <a16:creationId xmlns:a16="http://schemas.microsoft.com/office/drawing/2014/main" id="{AC85F3CC-093A-431A-88F5-3E542FDB7D2A}"/>
              </a:ext>
            </a:extLst>
          </p:cNvPr>
          <p:cNvSpPr/>
          <p:nvPr/>
        </p:nvSpPr>
        <p:spPr>
          <a:xfrm>
            <a:off x="1757916" y="425302"/>
            <a:ext cx="8676168" cy="13637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4400" b="1" u="sng" dirty="0"/>
              <a:t>Question #7: What Can We Learn from this Case? </a:t>
            </a:r>
          </a:p>
        </p:txBody>
      </p:sp>
    </p:spTree>
    <p:extLst>
      <p:ext uri="{BB962C8B-B14F-4D97-AF65-F5344CB8AC3E}">
        <p14:creationId xmlns:p14="http://schemas.microsoft.com/office/powerpoint/2010/main" val="299515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FEE2-F074-4826-8C17-3499F3C406F6}"/>
              </a:ext>
            </a:extLst>
          </p:cNvPr>
          <p:cNvSpPr>
            <a:spLocks noGrp="1"/>
          </p:cNvSpPr>
          <p:nvPr>
            <p:ph type="title"/>
          </p:nvPr>
        </p:nvSpPr>
        <p:spPr>
          <a:xfrm>
            <a:off x="132522" y="1722474"/>
            <a:ext cx="9991446" cy="4274288"/>
          </a:xfrm>
        </p:spPr>
        <p:txBody>
          <a:bodyPr>
            <a:normAutofit/>
          </a:bodyPr>
          <a:lstStyle/>
          <a:p>
            <a:pPr algn="l"/>
            <a:r>
              <a:rPr lang="en-CA" sz="2800" dirty="0"/>
              <a:t>* That all educators want to help </a:t>
            </a:r>
            <a:br>
              <a:rPr lang="en-CA" sz="2800" dirty="0"/>
            </a:br>
            <a:r>
              <a:rPr lang="en-CA" sz="2800" dirty="0"/>
              <a:t>* That your resource teacher will have all the answers</a:t>
            </a:r>
            <a:br>
              <a:rPr lang="en-CA" sz="2800" dirty="0"/>
            </a:br>
            <a:r>
              <a:rPr lang="en-CA" sz="2800" dirty="0"/>
              <a:t>* that </a:t>
            </a:r>
            <a:r>
              <a:rPr lang="en-CA" sz="2800" dirty="0" err="1"/>
              <a:t>sbt</a:t>
            </a:r>
            <a:r>
              <a:rPr lang="en-CA" sz="2800" dirty="0"/>
              <a:t> (School Based Team) will be effective</a:t>
            </a:r>
            <a:br>
              <a:rPr lang="en-CA" sz="2800" dirty="0"/>
            </a:br>
            <a:br>
              <a:rPr lang="en-CA" sz="2800" dirty="0"/>
            </a:br>
            <a:r>
              <a:rPr lang="en-CA" sz="2800" b="1" i="1" dirty="0"/>
              <a:t>what do you think?</a:t>
            </a:r>
          </a:p>
        </p:txBody>
      </p:sp>
      <p:sp>
        <p:nvSpPr>
          <p:cNvPr id="3" name="Rectangle 2">
            <a:extLst>
              <a:ext uri="{FF2B5EF4-FFF2-40B4-BE49-F238E27FC236}">
                <a16:creationId xmlns:a16="http://schemas.microsoft.com/office/drawing/2014/main" id="{29A073AF-BC30-44A9-AD8F-1B61B4240A47}"/>
              </a:ext>
            </a:extLst>
          </p:cNvPr>
          <p:cNvSpPr/>
          <p:nvPr/>
        </p:nvSpPr>
        <p:spPr>
          <a:xfrm>
            <a:off x="1982163" y="278142"/>
            <a:ext cx="7673009" cy="11661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sz="2800" b="1" dirty="0"/>
              <a:t>Question 8: What Assumptions &amp; Beliefs are called into Question by this Case?</a:t>
            </a:r>
          </a:p>
        </p:txBody>
      </p:sp>
    </p:spTree>
    <p:extLst>
      <p:ext uri="{BB962C8B-B14F-4D97-AF65-F5344CB8AC3E}">
        <p14:creationId xmlns:p14="http://schemas.microsoft.com/office/powerpoint/2010/main" val="320170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DD30-B551-4D6A-B2CD-2F9EB7993D5F}"/>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FAED0109-53C5-42D7-BC03-FCAB6B88B8A0}"/>
              </a:ext>
            </a:extLst>
          </p:cNvPr>
          <p:cNvSpPr>
            <a:spLocks noGrp="1"/>
          </p:cNvSpPr>
          <p:nvPr>
            <p:ph idx="1"/>
          </p:nvPr>
        </p:nvSpPr>
        <p:spPr/>
        <p:txBody>
          <a:bodyPr>
            <a:normAutofit fontScale="92500" lnSpcReduction="20000"/>
          </a:bodyPr>
          <a:lstStyle/>
          <a:p>
            <a:r>
              <a:rPr lang="en-CA" dirty="0">
                <a:effectLst/>
              </a:rPr>
              <a:t>Deby. (2021, March 3). </a:t>
            </a:r>
            <a:r>
              <a:rPr lang="en-CA" i="1" dirty="0">
                <a:effectLst/>
              </a:rPr>
              <a:t>10 symptoms of attention deficit disorder - </a:t>
            </a:r>
            <a:r>
              <a:rPr lang="en-CA" i="1" dirty="0" err="1">
                <a:effectLst/>
              </a:rPr>
              <a:t>Facty</a:t>
            </a:r>
            <a:r>
              <a:rPr lang="en-CA" i="1" dirty="0">
                <a:effectLst/>
              </a:rPr>
              <a:t> Health</a:t>
            </a:r>
            <a:r>
              <a:rPr lang="en-CA" dirty="0">
                <a:effectLst/>
              </a:rPr>
              <a:t>. </a:t>
            </a:r>
            <a:r>
              <a:rPr lang="en-CA" dirty="0" err="1">
                <a:effectLst/>
              </a:rPr>
              <a:t>Facty</a:t>
            </a:r>
            <a:r>
              <a:rPr lang="en-CA" dirty="0">
                <a:effectLst/>
              </a:rPr>
              <a:t>. https://facty.com/conditions/adhd/10-symptoms-of-attention-deficit-disorder/8/. </a:t>
            </a:r>
          </a:p>
          <a:p>
            <a:r>
              <a:rPr lang="en-CA" dirty="0">
                <a:effectLst/>
              </a:rPr>
              <a:t>Hutchinson, N. L. (2004). Case 21: What a Puzzle! In </a:t>
            </a:r>
            <a:r>
              <a:rPr lang="en-CA" i="1" dirty="0">
                <a:effectLst/>
              </a:rPr>
              <a:t>Teaching exceptional children and adolescents: A CANADIAN CASEBOOK</a:t>
            </a:r>
            <a:r>
              <a:rPr lang="en-CA" dirty="0">
                <a:effectLst/>
              </a:rPr>
              <a:t>. essay, Prentice Hall. </a:t>
            </a:r>
          </a:p>
          <a:p>
            <a:r>
              <a:rPr lang="en-CA" dirty="0">
                <a:effectLst/>
              </a:rPr>
              <a:t>Hutchinson, N. L., &amp; Specht, J. (2020). </a:t>
            </a:r>
            <a:r>
              <a:rPr lang="en-CA" i="1" dirty="0">
                <a:effectLst/>
              </a:rPr>
              <a:t>Inclusion of learners With Exceptionalities in Canadian schools: A practical handbook for teachers</a:t>
            </a:r>
            <a:r>
              <a:rPr lang="en-CA" dirty="0">
                <a:effectLst/>
              </a:rPr>
              <a:t>. Pearson Canada. L. </a:t>
            </a:r>
          </a:p>
          <a:p>
            <a:r>
              <a:rPr lang="en-CA" dirty="0">
                <a:effectLst/>
              </a:rPr>
              <a:t>Hutchinson, N.L., Freeman, J. G., &amp; Berg, D. H. (2004). Social competence of adolescents with learning disabilities. </a:t>
            </a:r>
            <a:r>
              <a:rPr lang="en-CA" i="1" dirty="0">
                <a:effectLst/>
              </a:rPr>
              <a:t>Learning About Learning Disabilities</a:t>
            </a:r>
            <a:r>
              <a:rPr lang="en-CA" dirty="0">
                <a:effectLst/>
              </a:rPr>
              <a:t>, 415–448. </a:t>
            </a:r>
            <a:r>
              <a:rPr lang="en-CA" dirty="0">
                <a:hlinkClick r:id="rId2"/>
              </a:rPr>
              <a:t>https://doi.org/10.1016/b978-012762533-1/50015-9</a:t>
            </a:r>
            <a:endParaRPr lang="en-CA" dirty="0">
              <a:effectLst/>
            </a:endParaRPr>
          </a:p>
          <a:p>
            <a:r>
              <a:rPr lang="en-CA" dirty="0">
                <a:effectLst/>
              </a:rPr>
              <a:t>Maki, P. (2010). </a:t>
            </a:r>
            <a:r>
              <a:rPr lang="en-CA" i="1" dirty="0">
                <a:effectLst/>
              </a:rPr>
              <a:t>Assessing for learning building a sustainable commitment across the institution</a:t>
            </a:r>
            <a:r>
              <a:rPr lang="en-CA" dirty="0">
                <a:effectLst/>
              </a:rPr>
              <a:t>. Stylus. </a:t>
            </a:r>
          </a:p>
          <a:p>
            <a:r>
              <a:rPr lang="en-CA" dirty="0" err="1">
                <a:effectLst/>
              </a:rPr>
              <a:t>Stegemann</a:t>
            </a:r>
            <a:r>
              <a:rPr lang="en-CA" dirty="0">
                <a:effectLst/>
              </a:rPr>
              <a:t>, K. C., &amp; </a:t>
            </a:r>
            <a:r>
              <a:rPr lang="en-CA" dirty="0" err="1">
                <a:effectLst/>
              </a:rPr>
              <a:t>AuCoin</a:t>
            </a:r>
            <a:r>
              <a:rPr lang="en-CA" dirty="0">
                <a:effectLst/>
              </a:rPr>
              <a:t> </a:t>
            </a:r>
            <a:r>
              <a:rPr lang="en-CA" dirty="0" err="1">
                <a:effectLst/>
              </a:rPr>
              <a:t>Angèla</a:t>
            </a:r>
            <a:r>
              <a:rPr lang="en-CA" dirty="0">
                <a:effectLst/>
              </a:rPr>
              <a:t>. (2018). </a:t>
            </a:r>
            <a:r>
              <a:rPr lang="en-CA" i="1" dirty="0">
                <a:effectLst/>
              </a:rPr>
              <a:t>Inclusive education: Stories of success and hope in a Canadian context</a:t>
            </a:r>
            <a:r>
              <a:rPr lang="en-CA" dirty="0">
                <a:effectLst/>
              </a:rPr>
              <a:t>. Pearson Canada. </a:t>
            </a:r>
          </a:p>
          <a:p>
            <a:endParaRPr lang="en-CA" dirty="0"/>
          </a:p>
        </p:txBody>
      </p:sp>
    </p:spTree>
    <p:extLst>
      <p:ext uri="{BB962C8B-B14F-4D97-AF65-F5344CB8AC3E}">
        <p14:creationId xmlns:p14="http://schemas.microsoft.com/office/powerpoint/2010/main" val="111393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688-BA5D-4CA2-A1FF-9221DC421890}"/>
              </a:ext>
            </a:extLst>
          </p:cNvPr>
          <p:cNvSpPr>
            <a:spLocks noGrp="1"/>
          </p:cNvSpPr>
          <p:nvPr>
            <p:ph type="title"/>
          </p:nvPr>
        </p:nvSpPr>
        <p:spPr>
          <a:xfrm>
            <a:off x="1790700" y="459573"/>
            <a:ext cx="8610600" cy="1293028"/>
          </a:xfrm>
        </p:spPr>
        <p:txBody>
          <a:bodyPr/>
          <a:lstStyle/>
          <a:p>
            <a:pPr algn="ctr"/>
            <a:r>
              <a:rPr lang="en-CA" dirty="0"/>
              <a:t>Question 2 Part A: What do we know about Mika Matsuda?	</a:t>
            </a:r>
          </a:p>
        </p:txBody>
      </p:sp>
      <p:sp>
        <p:nvSpPr>
          <p:cNvPr id="3" name="Content Placeholder 2">
            <a:extLst>
              <a:ext uri="{FF2B5EF4-FFF2-40B4-BE49-F238E27FC236}">
                <a16:creationId xmlns:a16="http://schemas.microsoft.com/office/drawing/2014/main" id="{410344D2-3ADB-4B05-A66A-E492FAFF137D}"/>
              </a:ext>
            </a:extLst>
          </p:cNvPr>
          <p:cNvSpPr>
            <a:spLocks noGrp="1"/>
          </p:cNvSpPr>
          <p:nvPr>
            <p:ph idx="1"/>
          </p:nvPr>
        </p:nvSpPr>
        <p:spPr>
          <a:xfrm>
            <a:off x="685800" y="2194560"/>
            <a:ext cx="9187070" cy="4024125"/>
          </a:xfrm>
        </p:spPr>
        <p:txBody>
          <a:bodyPr>
            <a:normAutofit lnSpcReduction="10000"/>
          </a:bodyPr>
          <a:lstStyle/>
          <a:p>
            <a:r>
              <a:rPr lang="en-CA" dirty="0"/>
              <a:t>33 years old </a:t>
            </a:r>
          </a:p>
          <a:p>
            <a:r>
              <a:rPr lang="en-CA" dirty="0"/>
              <a:t>Loves poetry &amp; writing</a:t>
            </a:r>
          </a:p>
          <a:p>
            <a:r>
              <a:rPr lang="en-CA" dirty="0"/>
              <a:t>Marathon Runner</a:t>
            </a:r>
          </a:p>
          <a:p>
            <a:r>
              <a:rPr lang="en-CA" dirty="0"/>
              <a:t>SY History Teacher at a Suburban School </a:t>
            </a:r>
          </a:p>
          <a:p>
            <a:r>
              <a:rPr lang="en-CA" dirty="0"/>
              <a:t>Teaching Practice: Asks students about their hockey games or lives outside of school and students will ask Mika about marathons and poetry group</a:t>
            </a:r>
          </a:p>
          <a:p>
            <a:r>
              <a:rPr lang="en-CA" dirty="0"/>
              <a:t>Mika always talks with students individually as they enter the classroom </a:t>
            </a:r>
          </a:p>
          <a:p>
            <a:pPr lvl="1"/>
            <a:r>
              <a:rPr lang="en-CA" dirty="0"/>
              <a:t>“Serves as a reward to those who arrive early and allow me to know my students and gain their respect”</a:t>
            </a:r>
          </a:p>
          <a:p>
            <a:pPr marL="457200" lvl="1" indent="0">
              <a:buNone/>
            </a:pPr>
            <a:endParaRPr lang="en-CA" dirty="0"/>
          </a:p>
          <a:p>
            <a:endParaRPr lang="en-CA" dirty="0"/>
          </a:p>
          <a:p>
            <a:endParaRPr lang="en-CA" dirty="0"/>
          </a:p>
        </p:txBody>
      </p:sp>
      <p:pic>
        <p:nvPicPr>
          <p:cNvPr id="4" name="Picture 3">
            <a:extLst>
              <a:ext uri="{FF2B5EF4-FFF2-40B4-BE49-F238E27FC236}">
                <a16:creationId xmlns:a16="http://schemas.microsoft.com/office/drawing/2014/main" id="{8B508554-8B98-470E-9EAE-766F13CE76B4}"/>
              </a:ext>
            </a:extLst>
          </p:cNvPr>
          <p:cNvPicPr>
            <a:picLocks noChangeAspect="1"/>
          </p:cNvPicPr>
          <p:nvPr/>
        </p:nvPicPr>
        <p:blipFill>
          <a:blip r:embed="rId2"/>
          <a:stretch>
            <a:fillRect/>
          </a:stretch>
        </p:blipFill>
        <p:spPr>
          <a:xfrm>
            <a:off x="9034462" y="1762125"/>
            <a:ext cx="2733675" cy="1666875"/>
          </a:xfrm>
          <a:prstGeom prst="rect">
            <a:avLst/>
          </a:prstGeom>
          <a:effectLst>
            <a:glow rad="127000">
              <a:schemeClr val="bg2">
                <a:lumMod val="60000"/>
                <a:lumOff val="40000"/>
              </a:schemeClr>
            </a:glow>
          </a:effectLst>
        </p:spPr>
      </p:pic>
      <p:pic>
        <p:nvPicPr>
          <p:cNvPr id="5" name="Picture 4">
            <a:extLst>
              <a:ext uri="{FF2B5EF4-FFF2-40B4-BE49-F238E27FC236}">
                <a16:creationId xmlns:a16="http://schemas.microsoft.com/office/drawing/2014/main" id="{49B17696-7A28-4C99-AE8D-02A4B913E9EE}"/>
              </a:ext>
            </a:extLst>
          </p:cNvPr>
          <p:cNvPicPr>
            <a:picLocks noChangeAspect="1"/>
          </p:cNvPicPr>
          <p:nvPr/>
        </p:nvPicPr>
        <p:blipFill>
          <a:blip r:embed="rId3"/>
          <a:stretch>
            <a:fillRect/>
          </a:stretch>
        </p:blipFill>
        <p:spPr>
          <a:xfrm>
            <a:off x="9398831" y="4927094"/>
            <a:ext cx="2638425" cy="1733550"/>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197035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7B39-0513-4EF1-A546-76D54E3A149B}"/>
              </a:ext>
            </a:extLst>
          </p:cNvPr>
          <p:cNvSpPr>
            <a:spLocks noGrp="1"/>
          </p:cNvSpPr>
          <p:nvPr>
            <p:ph type="title"/>
          </p:nvPr>
        </p:nvSpPr>
        <p:spPr>
          <a:xfrm>
            <a:off x="3332922" y="546183"/>
            <a:ext cx="8610600" cy="1293028"/>
          </a:xfrm>
        </p:spPr>
        <p:txBody>
          <a:bodyPr/>
          <a:lstStyle/>
          <a:p>
            <a:r>
              <a:rPr lang="en-CA" dirty="0"/>
              <a:t>Question 2 part b: Adam Profile</a:t>
            </a:r>
          </a:p>
        </p:txBody>
      </p:sp>
      <p:sp>
        <p:nvSpPr>
          <p:cNvPr id="3" name="Content Placeholder 2">
            <a:extLst>
              <a:ext uri="{FF2B5EF4-FFF2-40B4-BE49-F238E27FC236}">
                <a16:creationId xmlns:a16="http://schemas.microsoft.com/office/drawing/2014/main" id="{D2AF36C4-AFDB-4C47-AF62-1328CD041EEE}"/>
              </a:ext>
            </a:extLst>
          </p:cNvPr>
          <p:cNvSpPr>
            <a:spLocks noGrp="1"/>
          </p:cNvSpPr>
          <p:nvPr>
            <p:ph idx="1"/>
          </p:nvPr>
        </p:nvSpPr>
        <p:spPr>
          <a:xfrm>
            <a:off x="685800" y="1192697"/>
            <a:ext cx="10820400" cy="5433390"/>
          </a:xfrm>
        </p:spPr>
        <p:txBody>
          <a:bodyPr>
            <a:normAutofit fontScale="92500" lnSpcReduction="10000"/>
          </a:bodyPr>
          <a:lstStyle/>
          <a:p>
            <a:r>
              <a:rPr lang="en-CA" dirty="0"/>
              <a:t>Gr. 11 </a:t>
            </a:r>
          </a:p>
          <a:p>
            <a:r>
              <a:rPr lang="en-CA" dirty="0"/>
              <a:t>Reads science fiction books </a:t>
            </a:r>
          </a:p>
          <a:p>
            <a:r>
              <a:rPr lang="en-CA" dirty="0"/>
              <a:t>Hard to understand when he is speaking</a:t>
            </a:r>
          </a:p>
          <a:p>
            <a:r>
              <a:rPr lang="en-CA" dirty="0"/>
              <a:t> Person with severe learning disabilities + ADHD </a:t>
            </a:r>
          </a:p>
          <a:p>
            <a:r>
              <a:rPr lang="en-CA" dirty="0"/>
              <a:t>Psycho Educational Report says: Strengths are short term memory and mathematical reasoning</a:t>
            </a:r>
          </a:p>
          <a:p>
            <a:r>
              <a:rPr lang="en-CA" dirty="0"/>
              <a:t>Challenges are: Difficulties with oral communication, sentences are characterized through filler words like “um” makes it challenging for any listener to know what he is talking about- ever </a:t>
            </a:r>
          </a:p>
          <a:p>
            <a:r>
              <a:rPr lang="en-CA" dirty="0"/>
              <a:t>Difficulties focusing attention</a:t>
            </a:r>
          </a:p>
          <a:p>
            <a:r>
              <a:rPr lang="en-CA" dirty="0"/>
              <a:t>Has been on and off medication (Ritalin) for about 8 years</a:t>
            </a:r>
          </a:p>
          <a:p>
            <a:r>
              <a:rPr lang="en-CA" dirty="0"/>
              <a:t>Adam and his parents have decided he will no longer receive medication </a:t>
            </a:r>
          </a:p>
          <a:p>
            <a:r>
              <a:rPr lang="en-CA" dirty="0"/>
              <a:t>“[Adam] is a reluctant writer, whos’ work contains spelling errors. Adam does not shine in social or sports activities. He reads novels always science fiction, describes plot in great detail. Adam will not read the history text”</a:t>
            </a:r>
          </a:p>
          <a:p>
            <a:r>
              <a:rPr lang="en-CA" dirty="0"/>
              <a:t> Written work is: short, conceptionally inadequate and ill-edible </a:t>
            </a:r>
          </a:p>
          <a:p>
            <a:endParaRPr lang="en-CA" dirty="0"/>
          </a:p>
          <a:p>
            <a:endParaRPr lang="en-CA" dirty="0"/>
          </a:p>
        </p:txBody>
      </p:sp>
    </p:spTree>
    <p:extLst>
      <p:ext uri="{BB962C8B-B14F-4D97-AF65-F5344CB8AC3E}">
        <p14:creationId xmlns:p14="http://schemas.microsoft.com/office/powerpoint/2010/main" val="105451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EE28-67BC-489A-9E60-94CEC990F26D}"/>
              </a:ext>
            </a:extLst>
          </p:cNvPr>
          <p:cNvSpPr>
            <a:spLocks noGrp="1"/>
          </p:cNvSpPr>
          <p:nvPr>
            <p:ph type="title"/>
          </p:nvPr>
        </p:nvSpPr>
        <p:spPr/>
        <p:txBody>
          <a:bodyPr/>
          <a:lstStyle/>
          <a:p>
            <a:r>
              <a:rPr lang="en-CA" dirty="0"/>
              <a:t>Adam social/emotional profile:</a:t>
            </a:r>
          </a:p>
        </p:txBody>
      </p:sp>
      <p:sp>
        <p:nvSpPr>
          <p:cNvPr id="3" name="Content Placeholder 2">
            <a:extLst>
              <a:ext uri="{FF2B5EF4-FFF2-40B4-BE49-F238E27FC236}">
                <a16:creationId xmlns:a16="http://schemas.microsoft.com/office/drawing/2014/main" id="{DF397763-68A1-478D-A6A4-AD3CCF682905}"/>
              </a:ext>
            </a:extLst>
          </p:cNvPr>
          <p:cNvSpPr>
            <a:spLocks noGrp="1"/>
          </p:cNvSpPr>
          <p:nvPr>
            <p:ph idx="1"/>
          </p:nvPr>
        </p:nvSpPr>
        <p:spPr/>
        <p:txBody>
          <a:bodyPr>
            <a:normAutofit fontScale="92500" lnSpcReduction="10000"/>
          </a:bodyPr>
          <a:lstStyle/>
          <a:p>
            <a:r>
              <a:rPr lang="en-CA" dirty="0"/>
              <a:t>Boasts about being different, but believes it’s easy for people to dislike him because he’s different</a:t>
            </a:r>
          </a:p>
          <a:p>
            <a:r>
              <a:rPr lang="en-CA" dirty="0"/>
              <a:t>Is bullied for unkept nature: Dirty clothes, dirty nails, dirty hair </a:t>
            </a:r>
            <a:r>
              <a:rPr lang="en-CA" dirty="0" err="1"/>
              <a:t>etc</a:t>
            </a:r>
            <a:r>
              <a:rPr lang="en-CA" dirty="0"/>
              <a:t>… </a:t>
            </a:r>
          </a:p>
          <a:p>
            <a:r>
              <a:rPr lang="en-CA" dirty="0"/>
              <a:t>Frequently expresses his desire of being an individual </a:t>
            </a:r>
          </a:p>
          <a:p>
            <a:r>
              <a:rPr lang="en-CA" dirty="0"/>
              <a:t>Passionate Interest: Computer Games &amp; Internet</a:t>
            </a:r>
          </a:p>
          <a:p>
            <a:r>
              <a:rPr lang="en-CA" dirty="0"/>
              <a:t>Cannot engage with other’s interests (Such as Stu and his favourite computer games that are different than Adam’s) </a:t>
            </a:r>
          </a:p>
          <a:p>
            <a:r>
              <a:rPr lang="en-CA" dirty="0"/>
              <a:t>“School is boring, and I’m alienated from everyone. I get bored here and don’t relate to any of the people” </a:t>
            </a:r>
          </a:p>
          <a:p>
            <a:r>
              <a:rPr lang="en-CA" dirty="0"/>
              <a:t>Does not take responsibility for his lack of social behavior </a:t>
            </a:r>
          </a:p>
          <a:p>
            <a:r>
              <a:rPr lang="en-CA" dirty="0"/>
              <a:t>Blames lack of social connection with peers on external factors such as them being inconsiderate or rude </a:t>
            </a:r>
            <a:r>
              <a:rPr lang="en-CA" dirty="0" err="1"/>
              <a:t>etc</a:t>
            </a:r>
            <a:r>
              <a:rPr lang="en-CA" dirty="0"/>
              <a:t>… </a:t>
            </a:r>
          </a:p>
          <a:p>
            <a:endParaRPr lang="en-CA" dirty="0"/>
          </a:p>
        </p:txBody>
      </p:sp>
    </p:spTree>
    <p:extLst>
      <p:ext uri="{BB962C8B-B14F-4D97-AF65-F5344CB8AC3E}">
        <p14:creationId xmlns:p14="http://schemas.microsoft.com/office/powerpoint/2010/main" val="316351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407B-F1FE-4C93-B24E-1DBFB7907C9B}"/>
              </a:ext>
            </a:extLst>
          </p:cNvPr>
          <p:cNvSpPr>
            <a:spLocks noGrp="1"/>
          </p:cNvSpPr>
          <p:nvPr>
            <p:ph type="title"/>
          </p:nvPr>
        </p:nvSpPr>
        <p:spPr/>
        <p:txBody>
          <a:bodyPr/>
          <a:lstStyle/>
          <a:p>
            <a:r>
              <a:rPr lang="en-CA" dirty="0"/>
              <a:t>What is ADHD/ ADD?</a:t>
            </a:r>
          </a:p>
        </p:txBody>
      </p:sp>
      <p:sp>
        <p:nvSpPr>
          <p:cNvPr id="3" name="Content Placeholder 2">
            <a:extLst>
              <a:ext uri="{FF2B5EF4-FFF2-40B4-BE49-F238E27FC236}">
                <a16:creationId xmlns:a16="http://schemas.microsoft.com/office/drawing/2014/main" id="{1F65E78C-BE8F-43B7-B252-D5468FCDC7A1}"/>
              </a:ext>
            </a:extLst>
          </p:cNvPr>
          <p:cNvSpPr>
            <a:spLocks noGrp="1"/>
          </p:cNvSpPr>
          <p:nvPr>
            <p:ph idx="1"/>
          </p:nvPr>
        </p:nvSpPr>
        <p:spPr>
          <a:xfrm>
            <a:off x="685800" y="1956021"/>
            <a:ext cx="10820400" cy="4024125"/>
          </a:xfrm>
        </p:spPr>
        <p:txBody>
          <a:bodyPr>
            <a:normAutofit lnSpcReduction="10000"/>
          </a:bodyPr>
          <a:lstStyle/>
          <a:p>
            <a:r>
              <a:rPr lang="en-CA" dirty="0"/>
              <a:t>“</a:t>
            </a:r>
            <a:r>
              <a:rPr lang="en-CA" b="0" i="0" dirty="0">
                <a:effectLst/>
                <a:latin typeface="Roboto" panose="020B0604020202020204" pitchFamily="2" charset="0"/>
              </a:rPr>
              <a:t>Doctors typically diagnose Attention Deficit Disorder and its close cousin Attention-Deficit/ Hyperactivity Disorder when children are around the age of seven.”</a:t>
            </a:r>
          </a:p>
          <a:p>
            <a:r>
              <a:rPr lang="en-CA" b="0" i="0" dirty="0">
                <a:effectLst/>
                <a:latin typeface="Roboto" panose="020B0604020202020204" pitchFamily="2" charset="0"/>
              </a:rPr>
              <a:t> “There are several studies that indicate that ADD and ADHD are inherited conditions, versus attributed to environmental factors.” (Deby. </a:t>
            </a:r>
            <a:r>
              <a:rPr lang="en-CA" dirty="0">
                <a:latin typeface="Roboto" panose="020B0604020202020204" pitchFamily="2" charset="0"/>
              </a:rPr>
              <a:t>2021)</a:t>
            </a:r>
          </a:p>
          <a:p>
            <a:endParaRPr lang="en-CA" dirty="0">
              <a:latin typeface="Roboto" panose="020B0604020202020204" pitchFamily="2" charset="0"/>
            </a:endParaRPr>
          </a:p>
          <a:p>
            <a:r>
              <a:rPr lang="en-CA" b="1" dirty="0">
                <a:latin typeface="Roboto" panose="020B0604020202020204" pitchFamily="2" charset="0"/>
              </a:rPr>
              <a:t>SOME SYMPTOMS INCLUDE: </a:t>
            </a:r>
          </a:p>
          <a:p>
            <a:r>
              <a:rPr lang="en-CA" dirty="0">
                <a:latin typeface="Roboto" panose="020B0604020202020204" pitchFamily="2" charset="0"/>
              </a:rPr>
              <a:t>Inattention: Lack of Focus, </a:t>
            </a:r>
            <a:r>
              <a:rPr lang="en-CA" b="0" i="0" dirty="0">
                <a:effectLst/>
                <a:latin typeface="Roboto" panose="02000000000000000000" pitchFamily="2" charset="0"/>
              </a:rPr>
              <a:t>Difficulty organizing tasks or activities</a:t>
            </a:r>
          </a:p>
          <a:p>
            <a:r>
              <a:rPr lang="en-CA" dirty="0">
                <a:latin typeface="Roboto" panose="02000000000000000000" pitchFamily="2" charset="0"/>
              </a:rPr>
              <a:t>Hyperactivity: Always in motion, risky behavior </a:t>
            </a:r>
          </a:p>
          <a:p>
            <a:r>
              <a:rPr lang="en-CA" dirty="0">
                <a:latin typeface="Roboto" panose="02000000000000000000" pitchFamily="2" charset="0"/>
              </a:rPr>
              <a:t>Impulsivity: Blurting out thoughts, lack of control/ understanding of consequences</a:t>
            </a:r>
          </a:p>
          <a:p>
            <a:r>
              <a:rPr lang="en-CA" dirty="0">
                <a:latin typeface="Roboto" panose="02000000000000000000" pitchFamily="2" charset="0"/>
              </a:rPr>
              <a:t>Impatience with Others: </a:t>
            </a:r>
            <a:r>
              <a:rPr lang="en-CA" b="0" i="0" dirty="0">
                <a:solidFill>
                  <a:srgbClr val="494B4C"/>
                </a:solidFill>
                <a:effectLst/>
                <a:latin typeface="Roboto" panose="02000000000000000000" pitchFamily="2" charset="0"/>
              </a:rPr>
              <a:t> </a:t>
            </a:r>
            <a:r>
              <a:rPr lang="en-CA" dirty="0">
                <a:latin typeface="Roboto" panose="02000000000000000000" pitchFamily="2" charset="0"/>
              </a:rPr>
              <a:t>H</a:t>
            </a:r>
            <a:r>
              <a:rPr lang="en-CA" b="0" i="0" dirty="0">
                <a:effectLst/>
                <a:latin typeface="Roboto" panose="02000000000000000000" pitchFamily="2" charset="0"/>
              </a:rPr>
              <a:t>ighs tend to be higher than ordinary, and their lows leave them more upset than many situations would warrant (Deby. 2021)</a:t>
            </a:r>
            <a:endParaRPr lang="en-CA" dirty="0">
              <a:latin typeface="Roboto" panose="02000000000000000000" pitchFamily="2" charset="0"/>
            </a:endParaRPr>
          </a:p>
          <a:p>
            <a:endParaRPr lang="en-CA" dirty="0">
              <a:latin typeface="Roboto" panose="02000000000000000000" pitchFamily="2" charset="0"/>
            </a:endParaRPr>
          </a:p>
          <a:p>
            <a:endParaRPr lang="en-CA" dirty="0">
              <a:latin typeface="Roboto" panose="020B0604020202020204" pitchFamily="2" charset="0"/>
            </a:endParaRPr>
          </a:p>
          <a:p>
            <a:endParaRPr lang="en-CA" dirty="0"/>
          </a:p>
        </p:txBody>
      </p:sp>
    </p:spTree>
    <p:extLst>
      <p:ext uri="{BB962C8B-B14F-4D97-AF65-F5344CB8AC3E}">
        <p14:creationId xmlns:p14="http://schemas.microsoft.com/office/powerpoint/2010/main" val="121901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B1EE-2CA2-4E1B-B282-915223DDE4BE}"/>
              </a:ext>
            </a:extLst>
          </p:cNvPr>
          <p:cNvSpPr>
            <a:spLocks noGrp="1"/>
          </p:cNvSpPr>
          <p:nvPr>
            <p:ph type="title"/>
          </p:nvPr>
        </p:nvSpPr>
        <p:spPr/>
        <p:txBody>
          <a:bodyPr/>
          <a:lstStyle/>
          <a:p>
            <a:r>
              <a:rPr lang="en-CA" dirty="0"/>
              <a:t>Mika attempts to help Adam &amp; what she noticed	</a:t>
            </a:r>
          </a:p>
        </p:txBody>
      </p:sp>
      <p:sp>
        <p:nvSpPr>
          <p:cNvPr id="3" name="Content Placeholder 2">
            <a:extLst>
              <a:ext uri="{FF2B5EF4-FFF2-40B4-BE49-F238E27FC236}">
                <a16:creationId xmlns:a16="http://schemas.microsoft.com/office/drawing/2014/main" id="{B0238F35-6A73-4E97-918C-5172E95A1AE1}"/>
              </a:ext>
            </a:extLst>
          </p:cNvPr>
          <p:cNvSpPr>
            <a:spLocks noGrp="1"/>
          </p:cNvSpPr>
          <p:nvPr>
            <p:ph idx="1"/>
          </p:nvPr>
        </p:nvSpPr>
        <p:spPr/>
        <p:txBody>
          <a:bodyPr/>
          <a:lstStyle/>
          <a:p>
            <a:r>
              <a:rPr lang="en-CA" dirty="0"/>
              <a:t>Asked Adam to stay after school to understand him more and inquire about his plans for his History project</a:t>
            </a:r>
          </a:p>
          <a:p>
            <a:r>
              <a:rPr lang="en-CA" dirty="0"/>
              <a:t>First after school chat: noticed Adam starts each sentence over at least 3x before continuing </a:t>
            </a:r>
          </a:p>
          <a:p>
            <a:r>
              <a:rPr lang="en-CA" dirty="0"/>
              <a:t>Adam always has a point when he starts speaking</a:t>
            </a:r>
          </a:p>
          <a:p>
            <a:r>
              <a:rPr lang="en-CA" dirty="0"/>
              <a:t>Ideas Adam does communicate are always the most interesting </a:t>
            </a:r>
          </a:p>
          <a:p>
            <a:endParaRPr lang="en-CA" dirty="0"/>
          </a:p>
        </p:txBody>
      </p:sp>
      <p:pic>
        <p:nvPicPr>
          <p:cNvPr id="4" name="Picture 3">
            <a:extLst>
              <a:ext uri="{FF2B5EF4-FFF2-40B4-BE49-F238E27FC236}">
                <a16:creationId xmlns:a16="http://schemas.microsoft.com/office/drawing/2014/main" id="{F44FBC2C-EFE1-40A7-92AE-2B81EFEC8125}"/>
              </a:ext>
            </a:extLst>
          </p:cNvPr>
          <p:cNvPicPr>
            <a:picLocks noChangeAspect="1"/>
          </p:cNvPicPr>
          <p:nvPr/>
        </p:nvPicPr>
        <p:blipFill>
          <a:blip r:embed="rId2"/>
          <a:stretch>
            <a:fillRect/>
          </a:stretch>
        </p:blipFill>
        <p:spPr>
          <a:xfrm>
            <a:off x="9812655" y="4481219"/>
            <a:ext cx="2076450" cy="2200275"/>
          </a:xfrm>
          <a:prstGeom prst="rect">
            <a:avLst/>
          </a:prstGeom>
          <a:effectLst>
            <a:glow rad="127000">
              <a:schemeClr val="bg2">
                <a:lumMod val="60000"/>
                <a:lumOff val="40000"/>
              </a:schemeClr>
            </a:glow>
          </a:effectLst>
        </p:spPr>
      </p:pic>
    </p:spTree>
    <p:extLst>
      <p:ext uri="{BB962C8B-B14F-4D97-AF65-F5344CB8AC3E}">
        <p14:creationId xmlns:p14="http://schemas.microsoft.com/office/powerpoint/2010/main" val="417912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E2D1-03EA-43A4-B783-93F56B5516F9}"/>
              </a:ext>
            </a:extLst>
          </p:cNvPr>
          <p:cNvSpPr>
            <a:spLocks noGrp="1"/>
          </p:cNvSpPr>
          <p:nvPr>
            <p:ph type="title"/>
          </p:nvPr>
        </p:nvSpPr>
        <p:spPr/>
        <p:txBody>
          <a:bodyPr/>
          <a:lstStyle/>
          <a:p>
            <a:r>
              <a:rPr lang="en-CA" dirty="0"/>
              <a:t>Mika’s attempts to include Adam in class</a:t>
            </a:r>
          </a:p>
        </p:txBody>
      </p:sp>
      <p:sp>
        <p:nvSpPr>
          <p:cNvPr id="3" name="Content Placeholder 2">
            <a:extLst>
              <a:ext uri="{FF2B5EF4-FFF2-40B4-BE49-F238E27FC236}">
                <a16:creationId xmlns:a16="http://schemas.microsoft.com/office/drawing/2014/main" id="{5F28861F-96E8-4F24-BCEE-27356067DEB7}"/>
              </a:ext>
            </a:extLst>
          </p:cNvPr>
          <p:cNvSpPr>
            <a:spLocks noGrp="1"/>
          </p:cNvSpPr>
          <p:nvPr>
            <p:ph idx="1"/>
          </p:nvPr>
        </p:nvSpPr>
        <p:spPr>
          <a:xfrm>
            <a:off x="685800" y="2194560"/>
            <a:ext cx="4880113" cy="4024125"/>
          </a:xfrm>
        </p:spPr>
        <p:txBody>
          <a:bodyPr/>
          <a:lstStyle/>
          <a:p>
            <a:r>
              <a:rPr lang="en-CA" dirty="0"/>
              <a:t>Mika would Translate Adam’s ideas for the class </a:t>
            </a:r>
          </a:p>
          <a:p>
            <a:r>
              <a:rPr lang="en-CA" dirty="0"/>
              <a:t>Adam’s “bizarre” sentences began making sense to Mika</a:t>
            </a:r>
          </a:p>
          <a:p>
            <a:r>
              <a:rPr lang="en-CA" dirty="0"/>
              <a:t>Students began asking Adam questions, which meant more interpretation </a:t>
            </a:r>
          </a:p>
        </p:txBody>
      </p:sp>
      <p:pic>
        <p:nvPicPr>
          <p:cNvPr id="4" name="Picture 3">
            <a:extLst>
              <a:ext uri="{FF2B5EF4-FFF2-40B4-BE49-F238E27FC236}">
                <a16:creationId xmlns:a16="http://schemas.microsoft.com/office/drawing/2014/main" id="{D9931310-C726-4FD0-85F9-93ED9150EA7D}"/>
              </a:ext>
            </a:extLst>
          </p:cNvPr>
          <p:cNvPicPr>
            <a:picLocks noChangeAspect="1"/>
          </p:cNvPicPr>
          <p:nvPr/>
        </p:nvPicPr>
        <p:blipFill>
          <a:blip r:embed="rId2"/>
          <a:stretch>
            <a:fillRect/>
          </a:stretch>
        </p:blipFill>
        <p:spPr>
          <a:xfrm>
            <a:off x="6532304" y="2881019"/>
            <a:ext cx="4046601" cy="2692829"/>
          </a:xfrm>
          <a:prstGeom prst="rect">
            <a:avLst/>
          </a:prstGeom>
          <a:effectLst>
            <a:glow rad="127000">
              <a:schemeClr val="bg2">
                <a:lumMod val="40000"/>
                <a:lumOff val="60000"/>
              </a:schemeClr>
            </a:glow>
          </a:effectLst>
        </p:spPr>
      </p:pic>
    </p:spTree>
    <p:extLst>
      <p:ext uri="{BB962C8B-B14F-4D97-AF65-F5344CB8AC3E}">
        <p14:creationId xmlns:p14="http://schemas.microsoft.com/office/powerpoint/2010/main" val="425141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1959-EAA3-42C6-90BF-1A764DA3EB7B}"/>
              </a:ext>
            </a:extLst>
          </p:cNvPr>
          <p:cNvSpPr>
            <a:spLocks noGrp="1"/>
          </p:cNvSpPr>
          <p:nvPr>
            <p:ph type="title"/>
          </p:nvPr>
        </p:nvSpPr>
        <p:spPr/>
        <p:txBody>
          <a:bodyPr/>
          <a:lstStyle/>
          <a:p>
            <a:r>
              <a:rPr lang="en-CA" dirty="0"/>
              <a:t>Mika’s concerns for Adam</a:t>
            </a:r>
          </a:p>
        </p:txBody>
      </p:sp>
      <p:sp>
        <p:nvSpPr>
          <p:cNvPr id="3" name="Content Placeholder 2">
            <a:extLst>
              <a:ext uri="{FF2B5EF4-FFF2-40B4-BE49-F238E27FC236}">
                <a16:creationId xmlns:a16="http://schemas.microsoft.com/office/drawing/2014/main" id="{673D8B2D-F394-46D9-8F09-A9B247F80621}"/>
              </a:ext>
            </a:extLst>
          </p:cNvPr>
          <p:cNvSpPr>
            <a:spLocks noGrp="1"/>
          </p:cNvSpPr>
          <p:nvPr>
            <p:ph idx="1"/>
          </p:nvPr>
        </p:nvSpPr>
        <p:spPr>
          <a:xfrm>
            <a:off x="685800" y="2194560"/>
            <a:ext cx="5771271" cy="4024125"/>
          </a:xfrm>
        </p:spPr>
        <p:txBody>
          <a:bodyPr/>
          <a:lstStyle/>
          <a:p>
            <a:r>
              <a:rPr lang="en-CA" dirty="0"/>
              <a:t>“I asked Adam what he was learning in his other classes… he responded ‘nothing.’” Instead, he reads his fantasy books during other class</a:t>
            </a:r>
          </a:p>
          <a:p>
            <a:r>
              <a:rPr lang="en-CA" dirty="0"/>
              <a:t>Adam’s other teachers worried about the fact Adam only participated in History</a:t>
            </a:r>
          </a:p>
          <a:p>
            <a:r>
              <a:rPr lang="en-CA" dirty="0"/>
              <a:t>During class conversations, Adam has vocalized his fantasies, made faces, gnawed on his sleeve and starred straight as if he were in a trance </a:t>
            </a:r>
          </a:p>
        </p:txBody>
      </p:sp>
      <p:pic>
        <p:nvPicPr>
          <p:cNvPr id="4" name="Picture 3">
            <a:extLst>
              <a:ext uri="{FF2B5EF4-FFF2-40B4-BE49-F238E27FC236}">
                <a16:creationId xmlns:a16="http://schemas.microsoft.com/office/drawing/2014/main" id="{42483347-AF1E-485A-8A1D-5683EE71A740}"/>
              </a:ext>
            </a:extLst>
          </p:cNvPr>
          <p:cNvPicPr>
            <a:picLocks noChangeAspect="1"/>
          </p:cNvPicPr>
          <p:nvPr/>
        </p:nvPicPr>
        <p:blipFill>
          <a:blip r:embed="rId2"/>
          <a:stretch>
            <a:fillRect/>
          </a:stretch>
        </p:blipFill>
        <p:spPr>
          <a:xfrm>
            <a:off x="6738424" y="3261164"/>
            <a:ext cx="5038689" cy="2832463"/>
          </a:xfrm>
          <a:prstGeom prst="rect">
            <a:avLst/>
          </a:prstGeom>
          <a:effectLst>
            <a:glow rad="127000">
              <a:schemeClr val="tx1">
                <a:lumMod val="85000"/>
              </a:schemeClr>
            </a:glow>
          </a:effectLst>
        </p:spPr>
      </p:pic>
    </p:spTree>
    <p:extLst>
      <p:ext uri="{BB962C8B-B14F-4D97-AF65-F5344CB8AC3E}">
        <p14:creationId xmlns:p14="http://schemas.microsoft.com/office/powerpoint/2010/main" val="328812161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3810</TotalTime>
  <Words>2208</Words>
  <Application>Microsoft Office PowerPoint</Application>
  <PresentationFormat>Widescreen</PresentationFormat>
  <Paragraphs>155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Roboto</vt:lpstr>
      <vt:lpstr>Vapor Trail</vt:lpstr>
      <vt:lpstr>Case 21: Characters: Mika &amp; Adam </vt:lpstr>
      <vt:lpstr>Question 1: Facts &amp; key elements of this case</vt:lpstr>
      <vt:lpstr>Question 2 Part A: What do we know about Mika Matsuda? </vt:lpstr>
      <vt:lpstr>Question 2 part b: Adam Profile</vt:lpstr>
      <vt:lpstr>Adam social/emotional profile:</vt:lpstr>
      <vt:lpstr>What is ADHD/ ADD?</vt:lpstr>
      <vt:lpstr>Mika attempts to help Adam &amp; what she noticed </vt:lpstr>
      <vt:lpstr>Mika’s attempts to include Adam in class</vt:lpstr>
      <vt:lpstr>Mika’s concerns for Adam</vt:lpstr>
      <vt:lpstr>Peer tutoring system for other classes</vt:lpstr>
      <vt:lpstr>Adaptations</vt:lpstr>
      <vt:lpstr>Social/ Emotional &amp; Academics</vt:lpstr>
      <vt:lpstr>Question 4 Major Dilemmas:</vt:lpstr>
      <vt:lpstr>Q4 Continued: Major dilemmas Adam Social/ Emotional Issue</vt:lpstr>
      <vt:lpstr>Question 4 (Q5 prep story): Major dilemmas- Mika </vt:lpstr>
      <vt:lpstr>Question 5 Prep story: Class Assignment: Practice interviewing an Elder </vt:lpstr>
      <vt:lpstr>Question 5:What actions could Mika have taken to solve some of the dilemmas in this case? What roles should the resource teacher have taken in resolving these dilemmas  </vt:lpstr>
      <vt:lpstr>Question 6: consider the consequences for Adam’s social life, academic life, and future. Consider the consequences for Bert and for Mika</vt:lpstr>
      <vt:lpstr>To help a student like Adam, it takes a team! Here are Characteristics of Effective Teams: </vt:lpstr>
      <vt:lpstr>SY School Students with ADD &amp; ADHD: How Can We Identify Them?</vt:lpstr>
      <vt:lpstr>Some key Questions for teachers to ask about medication</vt:lpstr>
      <vt:lpstr>What you can do as a teacher to help ADD/ ADHD Student’s </vt:lpstr>
      <vt:lpstr>* Our first instinct to help may not always be the best * doing something is better than nothing * Establish healthy critical friends/ colleagues  * Learn to advocate for yourself and your students- who to approach  * attend professional development relevant to you &amp; your students * SBT (school based team) meetings will teach you a lot (pg. 39 of Hutchinson)  What do you think?? </vt:lpstr>
      <vt:lpstr>* That all educators want to help  * That your resource teacher will have all the answers * that sbt (School Based Team) will be effective  what do you think?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21: Mika Matsuda</dc:title>
  <dc:creator>Lori Tresierra-Durocher</dc:creator>
  <cp:lastModifiedBy>Lori Tresierra-Durocher</cp:lastModifiedBy>
  <cp:revision>67</cp:revision>
  <dcterms:created xsi:type="dcterms:W3CDTF">2021-08-06T19:42:29Z</dcterms:created>
  <dcterms:modified xsi:type="dcterms:W3CDTF">2021-08-10T00:45:25Z</dcterms:modified>
</cp:coreProperties>
</file>